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48" r:id="rId1"/>
  </p:sldMasterIdLst>
  <p:notesMasterIdLst>
    <p:notesMasterId r:id="rId126"/>
  </p:notesMasterIdLst>
  <p:handoutMasterIdLst>
    <p:handoutMasterId r:id="rId127"/>
  </p:handoutMasterIdLst>
  <p:sldIdLst>
    <p:sldId id="1564" r:id="rId2"/>
    <p:sldId id="257" r:id="rId3"/>
    <p:sldId id="258" r:id="rId4"/>
    <p:sldId id="260" r:id="rId5"/>
    <p:sldId id="259" r:id="rId6"/>
    <p:sldId id="261" r:id="rId7"/>
    <p:sldId id="262" r:id="rId8"/>
    <p:sldId id="263" r:id="rId9"/>
    <p:sldId id="264" r:id="rId10"/>
    <p:sldId id="268" r:id="rId11"/>
    <p:sldId id="348" r:id="rId12"/>
    <p:sldId id="343" r:id="rId13"/>
    <p:sldId id="344" r:id="rId14"/>
    <p:sldId id="345" r:id="rId15"/>
    <p:sldId id="346" r:id="rId16"/>
    <p:sldId id="347" r:id="rId17"/>
    <p:sldId id="342" r:id="rId18"/>
    <p:sldId id="352" r:id="rId19"/>
    <p:sldId id="354" r:id="rId20"/>
    <p:sldId id="355" r:id="rId21"/>
    <p:sldId id="356" r:id="rId22"/>
    <p:sldId id="353" r:id="rId23"/>
    <p:sldId id="357" r:id="rId24"/>
    <p:sldId id="358" r:id="rId25"/>
    <p:sldId id="359" r:id="rId26"/>
    <p:sldId id="361" r:id="rId27"/>
    <p:sldId id="360" r:id="rId28"/>
    <p:sldId id="266" r:id="rId29"/>
    <p:sldId id="270" r:id="rId30"/>
    <p:sldId id="295" r:id="rId31"/>
    <p:sldId id="349" r:id="rId32"/>
    <p:sldId id="350" r:id="rId33"/>
    <p:sldId id="351" r:id="rId34"/>
    <p:sldId id="273" r:id="rId35"/>
    <p:sldId id="271" r:id="rId36"/>
    <p:sldId id="275" r:id="rId37"/>
    <p:sldId id="1565" r:id="rId38"/>
    <p:sldId id="277" r:id="rId39"/>
    <p:sldId id="1566" r:id="rId40"/>
    <p:sldId id="282" r:id="rId41"/>
    <p:sldId id="283" r:id="rId42"/>
    <p:sldId id="284" r:id="rId43"/>
    <p:sldId id="285" r:id="rId44"/>
    <p:sldId id="281" r:id="rId45"/>
    <p:sldId id="286" r:id="rId46"/>
    <p:sldId id="287" r:id="rId47"/>
    <p:sldId id="288" r:id="rId48"/>
    <p:sldId id="289" r:id="rId49"/>
    <p:sldId id="290" r:id="rId50"/>
    <p:sldId id="301" r:id="rId51"/>
    <p:sldId id="305" r:id="rId52"/>
    <p:sldId id="306" r:id="rId53"/>
    <p:sldId id="307" r:id="rId54"/>
    <p:sldId id="308" r:id="rId55"/>
    <p:sldId id="304" r:id="rId56"/>
    <p:sldId id="299" r:id="rId57"/>
    <p:sldId id="309" r:id="rId58"/>
    <p:sldId id="367" r:id="rId59"/>
    <p:sldId id="362" r:id="rId60"/>
    <p:sldId id="363" r:id="rId61"/>
    <p:sldId id="364" r:id="rId62"/>
    <p:sldId id="365" r:id="rId63"/>
    <p:sldId id="366" r:id="rId64"/>
    <p:sldId id="368" r:id="rId65"/>
    <p:sldId id="370" r:id="rId66"/>
    <p:sldId id="369" r:id="rId67"/>
    <p:sldId id="371" r:id="rId68"/>
    <p:sldId id="372" r:id="rId69"/>
    <p:sldId id="373" r:id="rId70"/>
    <p:sldId id="374" r:id="rId71"/>
    <p:sldId id="396" r:id="rId72"/>
    <p:sldId id="393" r:id="rId73"/>
    <p:sldId id="376" r:id="rId74"/>
    <p:sldId id="394" r:id="rId75"/>
    <p:sldId id="395" r:id="rId76"/>
    <p:sldId id="377" r:id="rId77"/>
    <p:sldId id="378" r:id="rId78"/>
    <p:sldId id="379" r:id="rId79"/>
    <p:sldId id="380" r:id="rId80"/>
    <p:sldId id="381" r:id="rId81"/>
    <p:sldId id="382" r:id="rId82"/>
    <p:sldId id="383" r:id="rId83"/>
    <p:sldId id="384" r:id="rId84"/>
    <p:sldId id="385" r:id="rId85"/>
    <p:sldId id="397" r:id="rId86"/>
    <p:sldId id="387" r:id="rId87"/>
    <p:sldId id="388" r:id="rId88"/>
    <p:sldId id="389" r:id="rId89"/>
    <p:sldId id="390" r:id="rId90"/>
    <p:sldId id="391" r:id="rId91"/>
    <p:sldId id="411" r:id="rId92"/>
    <p:sldId id="431" r:id="rId93"/>
    <p:sldId id="429" r:id="rId94"/>
    <p:sldId id="410" r:id="rId95"/>
    <p:sldId id="412" r:id="rId96"/>
    <p:sldId id="413" r:id="rId97"/>
    <p:sldId id="416" r:id="rId98"/>
    <p:sldId id="415" r:id="rId99"/>
    <p:sldId id="414" r:id="rId100"/>
    <p:sldId id="417" r:id="rId101"/>
    <p:sldId id="430" r:id="rId102"/>
    <p:sldId id="418" r:id="rId103"/>
    <p:sldId id="419" r:id="rId104"/>
    <p:sldId id="421" r:id="rId105"/>
    <p:sldId id="422" r:id="rId106"/>
    <p:sldId id="423" r:id="rId107"/>
    <p:sldId id="424" r:id="rId108"/>
    <p:sldId id="425" r:id="rId109"/>
    <p:sldId id="426" r:id="rId110"/>
    <p:sldId id="427" r:id="rId111"/>
    <p:sldId id="428" r:id="rId112"/>
    <p:sldId id="420" r:id="rId113"/>
    <p:sldId id="399" r:id="rId114"/>
    <p:sldId id="400" r:id="rId115"/>
    <p:sldId id="402" r:id="rId116"/>
    <p:sldId id="403" r:id="rId117"/>
    <p:sldId id="405" r:id="rId118"/>
    <p:sldId id="404" r:id="rId119"/>
    <p:sldId id="406" r:id="rId120"/>
    <p:sldId id="407" r:id="rId121"/>
    <p:sldId id="408" r:id="rId122"/>
    <p:sldId id="409" r:id="rId123"/>
    <p:sldId id="398" r:id="rId124"/>
    <p:sldId id="725" r:id="rId125"/>
  </p:sldIdLst>
  <p:sldSz cx="9144000" cy="6858000" type="overhead"/>
  <p:notesSz cx="7315200" cy="9601200"/>
  <p:embeddedFontLst>
    <p:embeddedFont>
      <p:font typeface="cmsy10" panose="020B0604020202020204"/>
      <p:regular r:id="rId128"/>
    </p:embeddedFont>
    <p:embeddedFont>
      <p:font typeface="Comic Sans MS" panose="030F0702030302020204" pitchFamily="66" charset="0"/>
      <p:regular r:id="rId129"/>
      <p:bold r:id="rId130"/>
      <p:italic r:id="rId131"/>
      <p:boldItalic r:id="rId132"/>
    </p:embeddedFont>
    <p:embeddedFont>
      <p:font typeface="Consolas" panose="020B0609020204030204" pitchFamily="49" charset="0"/>
      <p:regular r:id="rId133"/>
      <p:bold r:id="rId134"/>
      <p:italic r:id="rId135"/>
      <p:boldItalic r:id="rId136"/>
    </p:embeddedFont>
    <p:embeddedFont>
      <p:font typeface="Lucida Sans" panose="020B0602030504020204" pitchFamily="34" charset="0"/>
      <p:regular r:id="rId137"/>
      <p:bold r:id="rId138"/>
      <p:italic r:id="rId139"/>
      <p:boldItalic r:id="rId140"/>
    </p:embeddedFont>
    <p:embeddedFont>
      <p:font typeface="Marlett" pitchFamily="2" charset="2"/>
      <p:regular r:id="rId141"/>
    </p:embeddedFont>
  </p:embeddedFontLst>
  <p:custDataLst>
    <p:tags r:id="rId142"/>
  </p:custDataLst>
  <p:defaultTextStyle>
    <a:defPPr>
      <a:defRPr lang="en-US"/>
    </a:defPPr>
    <a:lvl1pPr algn="r" rtl="0" eaLnBrk="0" fontAlgn="base" hangingPunct="0">
      <a:spcBef>
        <a:spcPct val="0"/>
      </a:spcBef>
      <a:spcAft>
        <a:spcPct val="0"/>
      </a:spcAft>
      <a:defRPr sz="2400" kern="1200">
        <a:solidFill>
          <a:srgbClr val="0000FF"/>
        </a:solidFill>
        <a:latin typeface="Comic Sans MS" pitchFamily="66" charset="0"/>
        <a:ea typeface="+mn-ea"/>
        <a:cs typeface="+mn-cs"/>
      </a:defRPr>
    </a:lvl1pPr>
    <a:lvl2pPr marL="457200" algn="r" rtl="0" eaLnBrk="0" fontAlgn="base" hangingPunct="0">
      <a:spcBef>
        <a:spcPct val="0"/>
      </a:spcBef>
      <a:spcAft>
        <a:spcPct val="0"/>
      </a:spcAft>
      <a:defRPr sz="2400" kern="1200">
        <a:solidFill>
          <a:srgbClr val="0000FF"/>
        </a:solidFill>
        <a:latin typeface="Comic Sans MS" pitchFamily="66" charset="0"/>
        <a:ea typeface="+mn-ea"/>
        <a:cs typeface="+mn-cs"/>
      </a:defRPr>
    </a:lvl2pPr>
    <a:lvl3pPr marL="914400" algn="r" rtl="0" eaLnBrk="0" fontAlgn="base" hangingPunct="0">
      <a:spcBef>
        <a:spcPct val="0"/>
      </a:spcBef>
      <a:spcAft>
        <a:spcPct val="0"/>
      </a:spcAft>
      <a:defRPr sz="2400" kern="1200">
        <a:solidFill>
          <a:srgbClr val="0000FF"/>
        </a:solidFill>
        <a:latin typeface="Comic Sans MS" pitchFamily="66" charset="0"/>
        <a:ea typeface="+mn-ea"/>
        <a:cs typeface="+mn-cs"/>
      </a:defRPr>
    </a:lvl3pPr>
    <a:lvl4pPr marL="1371600" algn="r" rtl="0" eaLnBrk="0" fontAlgn="base" hangingPunct="0">
      <a:spcBef>
        <a:spcPct val="0"/>
      </a:spcBef>
      <a:spcAft>
        <a:spcPct val="0"/>
      </a:spcAft>
      <a:defRPr sz="2400" kern="1200">
        <a:solidFill>
          <a:srgbClr val="0000FF"/>
        </a:solidFill>
        <a:latin typeface="Comic Sans MS" pitchFamily="66" charset="0"/>
        <a:ea typeface="+mn-ea"/>
        <a:cs typeface="+mn-cs"/>
      </a:defRPr>
    </a:lvl4pPr>
    <a:lvl5pPr marL="1828800" algn="r" rtl="0" eaLnBrk="0" fontAlgn="base" hangingPunct="0">
      <a:spcBef>
        <a:spcPct val="0"/>
      </a:spcBef>
      <a:spcAft>
        <a:spcPct val="0"/>
      </a:spcAft>
      <a:defRPr sz="2400" kern="1200">
        <a:solidFill>
          <a:srgbClr val="0000FF"/>
        </a:solidFill>
        <a:latin typeface="Comic Sans MS" pitchFamily="66" charset="0"/>
        <a:ea typeface="+mn-ea"/>
        <a:cs typeface="+mn-cs"/>
      </a:defRPr>
    </a:lvl5pPr>
    <a:lvl6pPr marL="2286000" algn="l" defTabSz="914400" rtl="0" eaLnBrk="1" latinLnBrk="0" hangingPunct="1">
      <a:defRPr sz="2400" kern="1200">
        <a:solidFill>
          <a:srgbClr val="0000FF"/>
        </a:solidFill>
        <a:latin typeface="Comic Sans MS" pitchFamily="66" charset="0"/>
        <a:ea typeface="+mn-ea"/>
        <a:cs typeface="+mn-cs"/>
      </a:defRPr>
    </a:lvl6pPr>
    <a:lvl7pPr marL="2743200" algn="l" defTabSz="914400" rtl="0" eaLnBrk="1" latinLnBrk="0" hangingPunct="1">
      <a:defRPr sz="2400" kern="1200">
        <a:solidFill>
          <a:srgbClr val="0000FF"/>
        </a:solidFill>
        <a:latin typeface="Comic Sans MS" pitchFamily="66" charset="0"/>
        <a:ea typeface="+mn-ea"/>
        <a:cs typeface="+mn-cs"/>
      </a:defRPr>
    </a:lvl7pPr>
    <a:lvl8pPr marL="3200400" algn="l" defTabSz="914400" rtl="0" eaLnBrk="1" latinLnBrk="0" hangingPunct="1">
      <a:defRPr sz="2400" kern="1200">
        <a:solidFill>
          <a:srgbClr val="0000FF"/>
        </a:solidFill>
        <a:latin typeface="Comic Sans MS" pitchFamily="66" charset="0"/>
        <a:ea typeface="+mn-ea"/>
        <a:cs typeface="+mn-cs"/>
      </a:defRPr>
    </a:lvl8pPr>
    <a:lvl9pPr marL="3657600" algn="l" defTabSz="914400" rtl="0" eaLnBrk="1" latinLnBrk="0" hangingPunct="1">
      <a:defRPr sz="2400"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009">
          <p15:clr>
            <a:srgbClr val="A4A3A4"/>
          </p15:clr>
        </p15:guide>
        <p15:guide id="2" pos="56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3399FF"/>
    <a:srgbClr val="FF66CC"/>
    <a:srgbClr val="0000FF"/>
    <a:srgbClr val="FF0000"/>
    <a:srgbClr val="CCCC00"/>
    <a:srgbClr val="FF9900"/>
    <a:srgbClr val="FFFF00"/>
    <a:srgbClr val="FF7C8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3" autoAdjust="0"/>
    <p:restoredTop sz="90689" autoAdjust="0"/>
  </p:normalViewPr>
  <p:slideViewPr>
    <p:cSldViewPr snapToGrid="0">
      <p:cViewPr varScale="1">
        <p:scale>
          <a:sx n="88" d="100"/>
          <a:sy n="88" d="100"/>
        </p:scale>
        <p:origin x="1864" y="60"/>
      </p:cViewPr>
      <p:guideLst>
        <p:guide orient="horz" pos="2009"/>
        <p:guide pos="565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807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11.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font" Target="fonts/font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7.fntdata"/><Relationship Id="rId139" Type="http://schemas.openxmlformats.org/officeDocument/2006/relationships/font" Target="fonts/font12.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font" Target="fonts/font2.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13.fntdata"/><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3.fntdata"/><Relationship Id="rId135" Type="http://schemas.openxmlformats.org/officeDocument/2006/relationships/font" Target="fonts/font8.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14.fntdata"/><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4.fntdata"/><Relationship Id="rId136" Type="http://schemas.openxmlformats.org/officeDocument/2006/relationships/font" Target="fonts/font9.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gs" Target="tags/tag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5.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6.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defTabSz="966788">
              <a:defRPr sz="1300">
                <a:latin typeface="Comic Sans MS" pitchFamily="66" charset="0"/>
              </a:defRPr>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defTabSz="966788">
              <a:defRPr sz="1300">
                <a:latin typeface="Comic Sans MS" pitchFamily="66" charset="0"/>
              </a:defRPr>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defTabSz="966788">
              <a:defRPr sz="1300">
                <a:latin typeface="Comic Sans MS" pitchFamily="66" charset="0"/>
              </a:defRPr>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defTabSz="966788">
              <a:defRPr sz="1300">
                <a:latin typeface="Comic Sans MS" pitchFamily="66" charset="0"/>
              </a:defRPr>
            </a:lvl1pPr>
          </a:lstStyle>
          <a:p>
            <a:pPr>
              <a:defRPr/>
            </a:pPr>
            <a:fld id="{EE10FA3B-84A4-475D-A369-F66CA9D84A6A}"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3185100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Marlett" pitchFamily="2" charset="2"/>
              </a:defRPr>
            </a:lvl1pPr>
          </a:lstStyle>
          <a:p>
            <a:pPr>
              <a:defRPr/>
            </a:pPr>
            <a:endParaRPr lang="en-US" dirty="0"/>
          </a:p>
        </p:txBody>
      </p:sp>
      <p:sp>
        <p:nvSpPr>
          <p:cNvPr id="1587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Marlett" pitchFamily="2" charset="2"/>
              </a:defRPr>
            </a:lvl1pPr>
          </a:lstStyle>
          <a:p>
            <a:pPr>
              <a:defRPr/>
            </a:pPr>
            <a:fld id="{690BFAFD-4C0D-458A-8EDB-2E7F879C24D7}" type="slidenum">
              <a:rPr lang="x-none"/>
              <a:pPr>
                <a:defRPr/>
              </a:pPr>
              <a:t>‹#›</a:t>
            </a:fld>
            <a:endParaRPr lang="en-US" dirty="0"/>
          </a:p>
        </p:txBody>
      </p:sp>
    </p:spTree>
    <p:extLst>
      <p:ext uri="{BB962C8B-B14F-4D97-AF65-F5344CB8AC3E}">
        <p14:creationId xmlns:p14="http://schemas.microsoft.com/office/powerpoint/2010/main" val="36245093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Mappers</a:t>
            </a:r>
            <a:r>
              <a:rPr lang="en-US" baseline="0" dirty="0">
                <a:latin typeface="Arial" charset="0"/>
              </a:rPr>
              <a:t> inherit from the abstract Mapper class shown here</a:t>
            </a:r>
            <a:endParaRPr lang="en-US"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12</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a:t>
            </a:r>
            <a:r>
              <a:rPr lang="en-US" baseline="0" dirty="0">
                <a:latin typeface="Arial" charset="0"/>
              </a:rPr>
              <a:t> first parameter type is the input: in this case, the document fragment to be counted.</a:t>
            </a:r>
            <a:endParaRPr lang="en-US" dirty="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13</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mapper extractss a sequence of keys from the input: in this case,</a:t>
            </a:r>
            <a:r>
              <a:rPr lang="en-US" baseline="0" dirty="0">
                <a:latin typeface="Arial" charset="0"/>
              </a:rPr>
              <a:t> individual words.</a:t>
            </a:r>
            <a:endParaRPr lang="en-US" dirty="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14</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In Java, these methods should be used in the following structured way.</a:t>
            </a:r>
          </a:p>
          <a:p>
            <a:r>
              <a:rPr lang="en-US" dirty="0">
                <a:latin typeface="Arial" charset="0"/>
              </a:rPr>
              <a:t>mutex.lock();</a:t>
            </a:r>
          </a:p>
          <a:p>
            <a:r>
              <a:rPr lang="en-US" dirty="0">
                <a:latin typeface="Arial" charset="0"/>
              </a:rPr>
              <a:t>try {</a:t>
            </a:r>
          </a:p>
          <a:p>
            <a:r>
              <a:rPr lang="en-US" dirty="0">
                <a:latin typeface="Arial" charset="0"/>
              </a:rPr>
              <a:t>  ...            // body</a:t>
            </a:r>
          </a:p>
          <a:p>
            <a:r>
              <a:rPr lang="en-US" dirty="0">
                <a:latin typeface="Arial" charset="0"/>
              </a:rPr>
              <a:t>  } finally {</a:t>
            </a:r>
          </a:p>
          <a:p>
            <a:r>
              <a:rPr lang="en-US" dirty="0">
                <a:latin typeface="Arial" charset="0"/>
              </a:rPr>
              <a:t>     mutex.unlock();</a:t>
            </a:r>
          </a:p>
          <a:p>
            <a:r>
              <a:rPr lang="en-US" dirty="0">
                <a:latin typeface="Arial"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15</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Mapper</a:t>
            </a:r>
            <a:r>
              <a:rPr lang="en-US" baseline="0" dirty="0">
                <a:latin typeface="Arial" charset="0"/>
              </a:rPr>
              <a:t> inherits from RecursiveTask, which just means it is a task that runs in parallel with other tasks.</a:t>
            </a:r>
            <a:endParaRPr lang="en-US" dirty="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16</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In Java, these methods should be used in the following structured way.</a:t>
            </a:r>
          </a:p>
          <a:p>
            <a:r>
              <a:rPr lang="en-US" dirty="0">
                <a:latin typeface="Arial" charset="0"/>
              </a:rPr>
              <a:t>mutex.lock();</a:t>
            </a:r>
          </a:p>
          <a:p>
            <a:r>
              <a:rPr lang="en-US" dirty="0">
                <a:latin typeface="Arial" charset="0"/>
              </a:rPr>
              <a:t>try {</a:t>
            </a:r>
          </a:p>
          <a:p>
            <a:r>
              <a:rPr lang="en-US" dirty="0">
                <a:latin typeface="Arial" charset="0"/>
              </a:rPr>
              <a:t>  ...            // body</a:t>
            </a:r>
          </a:p>
          <a:p>
            <a:r>
              <a:rPr lang="en-US" dirty="0">
                <a:latin typeface="Arial" charset="0"/>
              </a:rPr>
              <a:t>  } finally {</a:t>
            </a:r>
          </a:p>
          <a:p>
            <a:r>
              <a:rPr lang="en-US" dirty="0">
                <a:latin typeface="Arial" charset="0"/>
              </a:rPr>
              <a:t>     mutex.unlock();</a:t>
            </a:r>
          </a:p>
          <a:p>
            <a:r>
              <a:rPr lang="en-US" dirty="0">
                <a:latin typeface="Arial"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17</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Each mapper must be given its own input.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18</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For WordCount,</a:t>
            </a:r>
            <a:r>
              <a:rPr lang="en-US" baseline="0" dirty="0">
                <a:latin typeface="Arial" charset="0"/>
              </a:rPr>
              <a:t> we instantiate each parameter type as follows.</a:t>
            </a:r>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19</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input document fragment is presented</a:t>
            </a:r>
            <a:r>
              <a:rPr lang="en-US" baseline="0" dirty="0">
                <a:latin typeface="Arial" charset="0"/>
              </a:rPr>
              <a:t> as a list of words</a:t>
            </a:r>
            <a:endParaRPr lang="en-US" dirty="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20</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output</a:t>
            </a:r>
            <a:r>
              <a:rPr lang="en-US" baseline="0" dirty="0">
                <a:latin typeface="Arial" charset="0"/>
              </a:rPr>
              <a:t> is a map where each key is a word found in the document fragment</a:t>
            </a:r>
            <a:endParaRPr lang="en-US" dirty="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21</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Each</a:t>
            </a:r>
            <a:r>
              <a:rPr lang="en-US" baseline="0" dirty="0">
                <a:latin typeface="Arial" charset="0"/>
              </a:rPr>
              <a:t> word in the document fragment is mapped to its count in the fragment (here, a long integer).</a:t>
            </a:r>
            <a:endParaRPr lang="en-US"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22</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In a RecursiveTask,</a:t>
            </a:r>
            <a:r>
              <a:rPr lang="en-US" baseline="0" dirty="0">
                <a:latin typeface="Arial" charset="0"/>
              </a:rPr>
              <a:t> the </a:t>
            </a:r>
            <a:r>
              <a:rPr lang="en-US" dirty="0">
                <a:latin typeface="Arial" charset="0"/>
              </a:rPr>
              <a:t>compute() method does all the work.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23</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compute() method creates, fills in, and returns the map</a:t>
            </a:r>
            <a:r>
              <a:rPr lang="en-US" baseline="0" dirty="0">
                <a:latin typeface="Arial" charset="0"/>
              </a:rPr>
              <a:t> holding the local word count.</a:t>
            </a:r>
            <a:endParaRPr lang="en-US" dirty="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24</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Create an empty map from String to Long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25</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Iterate over each word in the</a:t>
            </a:r>
            <a:r>
              <a:rPr lang="en-US" baseline="0" dirty="0">
                <a:latin typeface="Arial" charset="0"/>
              </a:rPr>
              <a:t> input list of strings</a:t>
            </a:r>
            <a:endParaRPr lang="en-US" dirty="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26</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Increment</a:t>
            </a:r>
            <a:r>
              <a:rPr lang="en-US" baseline="0" dirty="0">
                <a:latin typeface="Arial" charset="0"/>
              </a:rPr>
              <a:t> each word’s count in the map. (Never mind the arcane Java syntax here.)</a:t>
            </a:r>
            <a:endParaRPr lang="en-US" dirty="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27</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Increment</a:t>
            </a:r>
            <a:r>
              <a:rPr lang="en-US" baseline="0" dirty="0">
                <a:latin typeface="Arial" charset="0"/>
              </a:rPr>
              <a:t> each word’s count in the map. (Never mind the arcane Java syntax here.)</a:t>
            </a:r>
            <a:endParaRPr lang="en-US" dirty="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30</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reducer is also a task.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31</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reducer is also a task.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32</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reducer is also a task.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33</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reducer is also a task.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examples of problems that</a:t>
            </a:r>
            <a:r>
              <a:rPr lang="en-US" baseline="0" dirty="0"/>
              <a:t> lend themselves to MapReduce solutions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54</a:t>
            </a:fld>
            <a:endParaRPr lang="en-US" dirty="0"/>
          </a:p>
        </p:txBody>
      </p:sp>
    </p:spTree>
    <p:extLst>
      <p:ext uri="{BB962C8B-B14F-4D97-AF65-F5344CB8AC3E}">
        <p14:creationId xmlns:p14="http://schemas.microsoft.com/office/powerpoint/2010/main" val="2647220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MapReduce</a:t>
            </a:r>
            <a:r>
              <a:rPr lang="en-US" baseline="0" dirty="0"/>
              <a:t> usage is distributed, like Google search. Here communication is by messages, and fault-tolerance is critical</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55</a:t>
            </a:fld>
            <a:endParaRPr lang="en-US" dirty="0"/>
          </a:p>
        </p:txBody>
      </p:sp>
    </p:spTree>
    <p:extLst>
      <p:ext uri="{BB962C8B-B14F-4D97-AF65-F5344CB8AC3E}">
        <p14:creationId xmlns:p14="http://schemas.microsoft.com/office/powerpoint/2010/main" val="2815389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considered the less common use of MapReduce</a:t>
            </a:r>
            <a:r>
              <a:rPr lang="en-US" baseline="0" dirty="0"/>
              <a:t> on multicore, where communication is by shared objects. Here fault-tolerance is not considered important</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56</a:t>
            </a:fld>
            <a:endParaRPr lang="en-US" dirty="0"/>
          </a:p>
        </p:txBody>
      </p:sp>
    </p:spTree>
    <p:extLst>
      <p:ext uri="{BB962C8B-B14F-4D97-AF65-F5344CB8AC3E}">
        <p14:creationId xmlns:p14="http://schemas.microsoft.com/office/powerpoint/2010/main" val="2749683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(starting from Java 8) provides explicit support for data-parallel computation through the Stream class (nothing to do with I/O).</a:t>
            </a:r>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58</a:t>
            </a:fld>
            <a:endParaRPr lang="en-US" dirty="0"/>
          </a:p>
        </p:txBody>
      </p:sp>
    </p:spTree>
    <p:extLst>
      <p:ext uri="{BB962C8B-B14F-4D97-AF65-F5344CB8AC3E}">
        <p14:creationId xmlns:p14="http://schemas.microsoft.com/office/powerpoint/2010/main" val="2073787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Java (starting from Java 8) provides explicit support for data-parallel computation through the Stream class, which should not be confused with I/O streams, which are unrelated. Streams are not data structures: instead, they should be through of as pipelines that carry values from a source (often a container such as a \cList{}), though a series of transformations (perhaps applied in parallel), to a destination (also often a container). </a:t>
            </a:r>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59</a:t>
            </a:fld>
            <a:endParaRPr lang="en-US" dirty="0"/>
          </a:p>
        </p:txBody>
      </p:sp>
    </p:spTree>
    <p:extLst>
      <p:ext uri="{BB962C8B-B14F-4D97-AF65-F5344CB8AC3E}">
        <p14:creationId xmlns:p14="http://schemas.microsoft.com/office/powerpoint/2010/main" val="4151473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Streams are never modified. Instead, one can apply transformations to streams to create new streams. The compiler and</a:t>
            </a:r>
            <a:r>
              <a:rPr lang="en-US" baseline="0" dirty="0"/>
              <a:t> run-time are smart enough to make this efficient.</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60</a:t>
            </a:fld>
            <a:endParaRPr lang="en-US" dirty="0"/>
          </a:p>
        </p:txBody>
      </p:sp>
    </p:spTree>
    <p:extLst>
      <p:ext uri="{BB962C8B-B14F-4D97-AF65-F5344CB8AC3E}">
        <p14:creationId xmlns:p14="http://schemas.microsoft.com/office/powerpoint/2010/main" val="7897676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new streams instead of modifying existing ones has several advantages: the behavior can be described cleanly, without the need for messy for-loops, index variables, and other clutter.</a:t>
            </a:r>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61</a:t>
            </a:fld>
            <a:endParaRPr lang="en-US" dirty="0"/>
          </a:p>
        </p:txBody>
      </p:sp>
    </p:spTree>
    <p:extLst>
      <p:ext uri="{BB962C8B-B14F-4D97-AF65-F5344CB8AC3E}">
        <p14:creationId xmlns:p14="http://schemas.microsoft.com/office/powerpoint/2010/main" val="3885646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style</a:t>
            </a:r>
            <a:r>
              <a:rPr lang="en-US" baseline="0" dirty="0"/>
              <a:t> of programming, where data structures are immutable, and computation takes place by (logically) creating new data structures, is called functional programing.</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62</a:t>
            </a:fld>
            <a:endParaRPr lang="en-US" dirty="0"/>
          </a:p>
        </p:txBody>
      </p:sp>
    </p:spTree>
    <p:extLst>
      <p:ext uri="{BB962C8B-B14F-4D97-AF65-F5344CB8AC3E}">
        <p14:creationId xmlns:p14="http://schemas.microsoft.com/office/powerpoint/2010/main" val="1119922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idea of functional programming has been around for a long time. At first it was quite controversial, because while many people felt it was clean and elegant, many people thought it was to inefficient to be practical. Jim Morris was an early researcher on this topic.</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63</a:t>
            </a:fld>
            <a:endParaRPr lang="en-US" dirty="0"/>
          </a:p>
        </p:txBody>
      </p:sp>
    </p:spTree>
    <p:extLst>
      <p:ext uri="{BB962C8B-B14F-4D97-AF65-F5344CB8AC3E}">
        <p14:creationId xmlns:p14="http://schemas.microsoft.com/office/powerpoint/2010/main" val="2491483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Morris observed</a:t>
            </a:r>
            <a:r>
              <a:rPr lang="en-US" baseline="0" dirty="0"/>
              <a:t> that Haiku, a form of Japanese poetry, was elegant, but it can only be appreciated by others skilled in the art.</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64</a:t>
            </a:fld>
            <a:endParaRPr lang="en-US" dirty="0"/>
          </a:p>
        </p:txBody>
      </p:sp>
    </p:spTree>
    <p:extLst>
      <p:ext uri="{BB962C8B-B14F-4D97-AF65-F5344CB8AC3E}">
        <p14:creationId xmlns:p14="http://schemas.microsoft.com/office/powerpoint/2010/main" val="640577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contrast, Karate, another Japanese art, can</a:t>
            </a:r>
            <a:r>
              <a:rPr lang="en-US" baseline="0" dirty="0"/>
              <a:t> also be elegant, but it works even on those unskilled in the art, as in bar-fights.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65</a:t>
            </a:fld>
            <a:endParaRPr lang="en-US" dirty="0"/>
          </a:p>
        </p:txBody>
      </p:sp>
    </p:spTree>
    <p:extLst>
      <p:ext uri="{BB962C8B-B14F-4D97-AF65-F5344CB8AC3E}">
        <p14:creationId xmlns:p14="http://schemas.microsoft.com/office/powerpoint/2010/main" val="403633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Morris claimed that the ultimate test of functional programming is whether it was more like Haiku or more like Karate. Then, it was probably Haiku. Today, it’s Karate.</a:t>
            </a:r>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66</a:t>
            </a:fld>
            <a:endParaRPr lang="en-US" dirty="0"/>
          </a:p>
        </p:txBody>
      </p:sp>
    </p:spTree>
    <p:extLst>
      <p:ext uri="{BB962C8B-B14F-4D97-AF65-F5344CB8AC3E}">
        <p14:creationId xmlns:p14="http://schemas.microsoft.com/office/powerpoint/2010/main" val="38675497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that Streams are lazy: they perform computation only when necessary. Here we have a sequence</a:t>
            </a:r>
            <a:r>
              <a:rPr lang="en-US" baseline="0" dirty="0"/>
              <a:t> of transformations. When we add 1 to each stream element, no computation actually takes place: the operation is staged. When we double each element, that computation too is staged, but not executed. Only at the end, when we demand the sum, are the two transformations applied, and the sum computed. The sum is called a terminal operation.</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67</a:t>
            </a:fld>
            <a:endParaRPr lang="en-US" dirty="0"/>
          </a:p>
        </p:txBody>
      </p:sp>
    </p:spTree>
    <p:extLst>
      <p:ext uri="{BB962C8B-B14F-4D97-AF65-F5344CB8AC3E}">
        <p14:creationId xmlns:p14="http://schemas.microsoft.com/office/powerpoint/2010/main" val="2444223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aseline="0" dirty="0"/>
              <a:t> </a:t>
            </a:r>
            <a:r>
              <a:rPr lang="en-US" dirty="0"/>
              <a:t>common</a:t>
            </a:r>
            <a:r>
              <a:rPr lang="en-US" baseline="0" dirty="0"/>
              <a:t> class of terminal operations is to collect the contents of a stream in a container</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68</a:t>
            </a:fld>
            <a:endParaRPr lang="en-US" dirty="0"/>
          </a:p>
        </p:txBody>
      </p:sp>
    </p:spTree>
    <p:extLst>
      <p:ext uri="{BB962C8B-B14F-4D97-AF65-F5344CB8AC3E}">
        <p14:creationId xmlns:p14="http://schemas.microsoft.com/office/powerpoint/2010/main" val="36863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a:t>
            </a:r>
            <a:r>
              <a:rPr lang="en-US" baseline="0" dirty="0"/>
              <a:t> accumulating operations, we give the compiler or run-time system a chance to optimize the sequence, perhaps by reordering or recombining operations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69</a:t>
            </a:fld>
            <a:endParaRPr lang="en-US" dirty="0"/>
          </a:p>
        </p:txBody>
      </p:sp>
    </p:spTree>
    <p:extLst>
      <p:ext uri="{BB962C8B-B14F-4D97-AF65-F5344CB8AC3E}">
        <p14:creationId xmlns:p14="http://schemas.microsoft.com/office/powerpoint/2010/main" val="368632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Laziness</a:t>
            </a:r>
            <a:r>
              <a:rPr lang="en-US" baseline="0" dirty="0"/>
              <a:t> permits us to define unbounded, or infante streams, such as streams of Fibonacci numbers, or streams of random numbers.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70</a:t>
            </a:fld>
            <a:endParaRPr lang="en-US" dirty="0"/>
          </a:p>
        </p:txBody>
      </p:sp>
    </p:spTree>
    <p:extLst>
      <p:ext uri="{BB962C8B-B14F-4D97-AF65-F5344CB8AC3E}">
        <p14:creationId xmlns:p14="http://schemas.microsoft.com/office/powerpoint/2010/main" val="36863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71</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Here is how you would define an unbounded stream of random numbers.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72</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Streams are typed by the types</a:t>
            </a:r>
            <a:r>
              <a:rPr lang="en-US" baseline="0" dirty="0">
                <a:latin typeface="Arial" charset="0"/>
              </a:rPr>
              <a:t> of their elements. Here, a stream of double-precision floats.</a:t>
            </a:r>
            <a:endParaRPr lang="en-US" dirty="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73</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generator constructor</a:t>
            </a:r>
            <a:r>
              <a:rPr lang="en-US" baseline="0" dirty="0">
                <a:latin typeface="Arial" charset="0"/>
              </a:rPr>
              <a:t> provides a function used to lazily create new elements.</a:t>
            </a:r>
            <a:endParaRPr lang="en-US" dirty="0">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74</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This is the function:</a:t>
            </a:r>
            <a:r>
              <a:rPr lang="en-US" baseline="0" dirty="0">
                <a:latin typeface="Arial" charset="0"/>
              </a:rPr>
              <a:t> the parentheses mean it takes no elements, the arrow indicates the return value. This is an example of a lambda expression, a kind of anonymous function introduced in Java 8.</a:t>
            </a:r>
            <a:endParaRPr lang="en-US" dirty="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75</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Let’s look at the same WordCount application, this time written in a functional style. First, let’s read in a document fragment from a file.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76</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First, we show you how to use a functional program to turn a file into a</a:t>
            </a:r>
            <a:r>
              <a:rPr lang="en-US" baseline="0" dirty="0">
                <a:latin typeface="Arial" charset="0"/>
              </a:rPr>
              <a:t> sequence of words </a:t>
            </a:r>
            <a:endParaRPr lang="en-US" dirty="0">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77</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This reader object is a Java</a:t>
            </a:r>
            <a:r>
              <a:rPr lang="en-US" baseline="0" dirty="0">
                <a:latin typeface="Arial" charset="0"/>
              </a:rPr>
              <a:t> FileReader constructed by opening the file (not shown)</a:t>
            </a:r>
            <a:endParaRPr lang="en-US" dirty="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78</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a stream program usually consists of a single stream object concatenated with a sequence of stream operations.</a:t>
            </a:r>
            <a:r>
              <a:rPr lang="en-US" baseline="0" dirty="0">
                <a:latin typeface="Arial" charset="0"/>
              </a:rPr>
              <a:t> Good style to write like this.</a:t>
            </a:r>
            <a:endParaRPr lang="en-US" dirty="0">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79</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First, we turn the FileReader into a stream of lines,</a:t>
            </a:r>
            <a:r>
              <a:rPr lang="en-US" baseline="0" dirty="0">
                <a:latin typeface="Arial" charset="0"/>
              </a:rPr>
              <a:t> each a string</a:t>
            </a:r>
            <a:endParaRPr lang="en-US" dirty="0">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80</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map operation creates a new stream by applying a function to each element of a stream. Here, we convert each line into lower-case. Note that this is one line of code, not a big messy for loop.</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81</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Next, let’s split each line into individual</a:t>
            </a:r>
            <a:r>
              <a:rPr lang="en-US" baseline="0" dirty="0">
                <a:latin typeface="Arial" charset="0"/>
              </a:rPr>
              <a:t> words. The flatMap method replaces each string (line) with a sequence of strings (words) but flattens the result into a longer sequence of strings. Writing this as a nested for loop would be complicated, but here it’s simple.</a:t>
            </a:r>
            <a:endParaRPr lang="en-US" dirty="0">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82</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Next we collect the stream contents into a container (a List) to</a:t>
            </a:r>
            <a:r>
              <a:rPr lang="en-US" baseline="0" dirty="0">
                <a:latin typeface="Arial" charset="0"/>
              </a:rPr>
              <a:t> return from the call. The collect method that does this is complex, and we won’t try to explain it in detail.</a:t>
            </a:r>
            <a:endParaRPr lang="en-US" dirty="0">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83</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This program is simple when written in a stream-based style, but it would be long and complicated, but not in an interesting way, if we wrote it in a conventional style.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84</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Now that we have put the words in a list, let’s count them</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85</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text object is a List of words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86</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we first convert it into a stream by calling the List class’s stream() method. Most</a:t>
            </a:r>
            <a:r>
              <a:rPr lang="en-US" baseline="0" dirty="0">
                <a:latin typeface="Arial" charset="0"/>
              </a:rPr>
              <a:t> containers provide such a method.</a:t>
            </a:r>
            <a:endParaRPr lang="en-US" dirty="0">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87</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Next we will use collect() to convert the stream back to a map carrying each word to its count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88</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Each word</a:t>
            </a:r>
            <a:r>
              <a:rPr lang="en-US" baseline="0" dirty="0">
                <a:latin typeface="Arial" charset="0"/>
              </a:rPr>
              <a:t> is its own key (the built-in identify function just returns its argument)</a:t>
            </a:r>
            <a:endParaRPr lang="en-US" dirty="0">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89</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next</a:t>
            </a:r>
            <a:r>
              <a:rPr lang="en-US" baseline="0" dirty="0">
                <a:latin typeface="Arial" charset="0"/>
              </a:rPr>
              <a:t> call just counts all the elements that the identity function maps onto the same key, that is, it counts the number of times the word appears.</a:t>
            </a:r>
            <a:endParaRPr lang="en-US" dirty="0">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90</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As before, this program is remarkable for its simplicity, especially compared</a:t>
            </a:r>
            <a:r>
              <a:rPr lang="en-US" baseline="0" dirty="0">
                <a:latin typeface="Arial" charset="0"/>
              </a:rPr>
              <a:t> to the MapReduce vision, or a conventional version using for loops.</a:t>
            </a:r>
            <a:endParaRPr lang="en-US" dirty="0">
              <a:latin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a:t>
            </a:r>
            <a:r>
              <a:rPr lang="en-US" baseline="0" dirty="0"/>
              <a:t> we will do k-means in a functional style. This application is more complicated than WordCount, but it will be much simpler than the MapReduce version.</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91</a:t>
            </a:fld>
            <a:endParaRPr lang="en-US" dirty="0"/>
          </a:p>
        </p:txBody>
      </p:sp>
    </p:spTree>
    <p:extLst>
      <p:ext uri="{BB962C8B-B14F-4D97-AF65-F5344CB8AC3E}">
        <p14:creationId xmlns:p14="http://schemas.microsoft.com/office/powerpoint/2010/main" val="11997113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a:t>
            </a:r>
            <a:r>
              <a:rPr lang="en-US" baseline="0" dirty="0"/>
              <a:t> we will do k-means in a functional style. This application is more complicated than WordCount, but it will be much simpler than the MapReduce version.</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92</a:t>
            </a:fld>
            <a:endParaRPr lang="en-US" dirty="0"/>
          </a:p>
        </p:txBody>
      </p:sp>
    </p:spTree>
    <p:extLst>
      <p:ext uri="{BB962C8B-B14F-4D97-AF65-F5344CB8AC3E}">
        <p14:creationId xmlns:p14="http://schemas.microsoft.com/office/powerpoint/2010/main" val="11997113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remember from</a:t>
            </a:r>
            <a:r>
              <a:rPr lang="en-US" baseline="0" dirty="0"/>
              <a:t> high-school geometry that the barycenter of a set of points is their center of mass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93</a:t>
            </a:fld>
            <a:endParaRPr lang="en-US" dirty="0"/>
          </a:p>
        </p:txBody>
      </p:sp>
    </p:spTree>
    <p:extLst>
      <p:ext uri="{BB962C8B-B14F-4D97-AF65-F5344CB8AC3E}">
        <p14:creationId xmlns:p14="http://schemas.microsoft.com/office/powerpoint/2010/main" val="276331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see how to use</a:t>
            </a:r>
            <a:r>
              <a:rPr lang="en-US" baseline="0" dirty="0"/>
              <a:t> streams to compute the barycenter of a set of points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94</a:t>
            </a:fld>
            <a:endParaRPr lang="en-US" dirty="0"/>
          </a:p>
        </p:txBody>
      </p:sp>
    </p:spTree>
    <p:extLst>
      <p:ext uri="{BB962C8B-B14F-4D97-AF65-F5344CB8AC3E}">
        <p14:creationId xmlns:p14="http://schemas.microsoft.com/office/powerpoint/2010/main" val="32655177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need to know</a:t>
            </a:r>
            <a:r>
              <a:rPr lang="en-US" baseline="0" dirty="0"/>
              <a:t> how many points there are</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95</a:t>
            </a:fld>
            <a:endParaRPr lang="en-US" dirty="0"/>
          </a:p>
        </p:txBody>
      </p:sp>
    </p:spTree>
    <p:extLst>
      <p:ext uri="{BB962C8B-B14F-4D97-AF65-F5344CB8AC3E}">
        <p14:creationId xmlns:p14="http://schemas.microsoft.com/office/powerpoint/2010/main" val="36681746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usual, we turn the list into a stream</a:t>
            </a:r>
            <a:r>
              <a:rPr lang="en-US" baseline="0" dirty="0"/>
              <a:t> so we can apply aggregate operations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96</a:t>
            </a:fld>
            <a:endParaRPr lang="en-US" dirty="0"/>
          </a:p>
        </p:txBody>
      </p:sp>
    </p:spTree>
    <p:extLst>
      <p:ext uri="{BB962C8B-B14F-4D97-AF65-F5344CB8AC3E}">
        <p14:creationId xmlns:p14="http://schemas.microsoft.com/office/powerpoint/2010/main" val="40418099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reduce() transformation</a:t>
            </a:r>
            <a:r>
              <a:rPr lang="en-US" baseline="0" dirty="0"/>
              <a:t> is powerful. It takes an operation, in this case +, and links all the list elements with it. Reduce of an empty stream is nothing, reduce of a single-element stream is that element, and otherwise we add the elements (or apply whatever the operation argument is). Obviously, reduce is terminal.</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97</a:t>
            </a:fld>
            <a:endParaRPr lang="en-US" dirty="0"/>
          </a:p>
        </p:txBody>
      </p:sp>
    </p:spTree>
    <p:extLst>
      <p:ext uri="{BB962C8B-B14F-4D97-AF65-F5344CB8AC3E}">
        <p14:creationId xmlns:p14="http://schemas.microsoft.com/office/powerpoint/2010/main" val="5929218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apply the Point class’s Plus operation, which is just vector addition. We get back an Optional object, which is either a number or an empty value.</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98</a:t>
            </a:fld>
            <a:endParaRPr lang="en-US" dirty="0"/>
          </a:p>
        </p:txBody>
      </p:sp>
    </p:spTree>
    <p:extLst>
      <p:ext uri="{BB962C8B-B14F-4D97-AF65-F5344CB8AC3E}">
        <p14:creationId xmlns:p14="http://schemas.microsoft.com/office/powerpoint/2010/main" val="21422425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the result, we extract the sum using get(), and then scale the point by 1 over the number of points. The result is the barycenter, again without messy loops or accumulation variables.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99</a:t>
            </a:fld>
            <a:endParaRPr lang="en-US" dirty="0"/>
          </a:p>
        </p:txBody>
      </p:sp>
    </p:spTree>
    <p:extLst>
      <p:ext uri="{BB962C8B-B14F-4D97-AF65-F5344CB8AC3E}">
        <p14:creationId xmlns:p14="http://schemas.microsoft.com/office/powerpoint/2010/main" val="8797853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a:t>
            </a:r>
            <a:r>
              <a:rPr lang="en-US" baseline="0" dirty="0"/>
              <a:t> we know how to compute barycenters, let’s do k-means.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100</a:t>
            </a:fld>
            <a:endParaRPr lang="en-US" dirty="0"/>
          </a:p>
        </p:txBody>
      </p:sp>
    </p:spTree>
    <p:extLst>
      <p:ext uri="{BB962C8B-B14F-4D97-AF65-F5344CB8AC3E}">
        <p14:creationId xmlns:p14="http://schemas.microsoft.com/office/powerpoint/2010/main" val="4342898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read the points from</a:t>
            </a:r>
            <a:r>
              <a:rPr lang="en-US" baseline="0" dirty="0"/>
              <a:t> a file into a list</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101</a:t>
            </a:fld>
            <a:endParaRPr lang="en-US" dirty="0"/>
          </a:p>
        </p:txBody>
      </p:sp>
    </p:spTree>
    <p:extLst>
      <p:ext uri="{BB962C8B-B14F-4D97-AF65-F5344CB8AC3E}">
        <p14:creationId xmlns:p14="http://schemas.microsoft.com/office/powerpoint/2010/main" val="30377583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seed the computation</a:t>
            </a:r>
            <a:r>
              <a:rPr lang="en-US" baseline="0" dirty="0"/>
              <a:t> by choosing random distinct centers, one for each of k clusters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102</a:t>
            </a:fld>
            <a:endParaRPr lang="en-US" dirty="0"/>
          </a:p>
        </p:txBody>
      </p:sp>
    </p:spTree>
    <p:extLst>
      <p:ext uri="{BB962C8B-B14F-4D97-AF65-F5344CB8AC3E}">
        <p14:creationId xmlns:p14="http://schemas.microsoft.com/office/powerpoint/2010/main" val="23424943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will continue to iterate until the clusters are stable</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103</a:t>
            </a:fld>
            <a:endParaRPr lang="en-US" dirty="0"/>
          </a:p>
        </p:txBody>
      </p:sp>
    </p:spTree>
    <p:extLst>
      <p:ext uri="{BB962C8B-B14F-4D97-AF65-F5344CB8AC3E}">
        <p14:creationId xmlns:p14="http://schemas.microsoft.com/office/powerpoint/2010/main" val="30167153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usual, we start</a:t>
            </a:r>
            <a:r>
              <a:rPr lang="en-US" baseline="0" dirty="0"/>
              <a:t> by turning our list of points into a stream</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104</a:t>
            </a:fld>
            <a:endParaRPr lang="en-US" dirty="0"/>
          </a:p>
        </p:txBody>
      </p:sp>
    </p:spTree>
    <p:extLst>
      <p:ext uri="{BB962C8B-B14F-4D97-AF65-F5344CB8AC3E}">
        <p14:creationId xmlns:p14="http://schemas.microsoft.com/office/powerpoint/2010/main" val="6582155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collect() to put the stream in a container. Here we provide a lambda that says each point should go into a list of points</a:t>
            </a:r>
            <a:r>
              <a:rPr lang="en-US" baseline="0" dirty="0"/>
              <a:t> with the same closest center, that center is the key, and that list is the value.</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105</a:t>
            </a:fld>
            <a:endParaRPr lang="en-US" dirty="0"/>
          </a:p>
        </p:txBody>
      </p:sp>
    </p:spTree>
    <p:extLst>
      <p:ext uri="{BB962C8B-B14F-4D97-AF65-F5344CB8AC3E}">
        <p14:creationId xmlns:p14="http://schemas.microsoft.com/office/powerpoint/2010/main" val="15237446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points are clustered, we must compute the new centers,</a:t>
            </a:r>
            <a:r>
              <a:rPr lang="en-US" baseline="0" dirty="0"/>
              <a:t> represented here as a map carrying each cluster ID to its center</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106</a:t>
            </a:fld>
            <a:endParaRPr lang="en-US" dirty="0"/>
          </a:p>
        </p:txBody>
      </p:sp>
    </p:spTree>
    <p:extLst>
      <p:ext uri="{BB962C8B-B14F-4D97-AF65-F5344CB8AC3E}">
        <p14:creationId xmlns:p14="http://schemas.microsoft.com/office/powerpoint/2010/main" val="34694505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turn the map into a stream of entries, key-value pairs, where the key is the cluster ID and the point is the value</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107</a:t>
            </a:fld>
            <a:endParaRPr lang="en-US" dirty="0"/>
          </a:p>
        </p:txBody>
      </p:sp>
    </p:spTree>
    <p:extLst>
      <p:ext uri="{BB962C8B-B14F-4D97-AF65-F5344CB8AC3E}">
        <p14:creationId xmlns:p14="http://schemas.microsoft.com/office/powerpoint/2010/main" val="34204940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turn the stream back into map</a:t>
            </a:r>
            <a:r>
              <a:rPr lang="en-US" baseline="0" dirty="0"/>
              <a:t> carrying each cluster ID to the barycenter of its associated points, using the barycenter method described earlier</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108</a:t>
            </a:fld>
            <a:endParaRPr lang="en-US" dirty="0"/>
          </a:p>
        </p:txBody>
      </p:sp>
    </p:spTree>
    <p:extLst>
      <p:ext uri="{BB962C8B-B14F-4D97-AF65-F5344CB8AC3E}">
        <p14:creationId xmlns:p14="http://schemas.microsoft.com/office/powerpoint/2010/main" val="1476027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check the max distance between the newly-computed centers and the earlier set of centers. If the centers</a:t>
            </a:r>
            <a:r>
              <a:rPr lang="en-US" baseline="0" dirty="0"/>
              <a:t> have not moved much, we are done, and otherwise we start again with the new clusters.</a:t>
            </a:r>
            <a:endParaRPr lang="en-US" dirty="0"/>
          </a:p>
        </p:txBody>
      </p:sp>
      <p:sp>
        <p:nvSpPr>
          <p:cNvPr id="4" name="Slide Number Placeholder 3"/>
          <p:cNvSpPr>
            <a:spLocks noGrp="1"/>
          </p:cNvSpPr>
          <p:nvPr>
            <p:ph type="sldNum" sz="quarter" idx="10"/>
          </p:nvPr>
        </p:nvSpPr>
        <p:spPr/>
        <p:txBody>
          <a:bodyPr/>
          <a:lstStyle/>
          <a:p>
            <a:pPr>
              <a:defRPr/>
            </a:pPr>
            <a:fld id="{690BFAFD-4C0D-458A-8EDB-2E7F879C24D7}" type="slidenum">
              <a:rPr lang="x-none" smtClean="0"/>
              <a:pPr>
                <a:defRPr/>
              </a:pPr>
              <a:t>111</a:t>
            </a:fld>
            <a:endParaRPr lang="en-US" dirty="0"/>
          </a:p>
        </p:txBody>
      </p:sp>
    </p:spTree>
    <p:extLst>
      <p:ext uri="{BB962C8B-B14F-4D97-AF65-F5344CB8AC3E}">
        <p14:creationId xmlns:p14="http://schemas.microsoft.com/office/powerpoint/2010/main" val="1583530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113</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So far, the streams we have considered</a:t>
            </a:r>
            <a:r>
              <a:rPr lang="en-US" baseline="0" dirty="0">
                <a:latin typeface="Arial" charset="0"/>
              </a:rPr>
              <a:t> are sequential: all operations are applied sequentially. </a:t>
            </a:r>
            <a:endParaRPr lang="en-US" dirty="0">
              <a:latin typeface="Arial"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114</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To illustrate this, here is a stream</a:t>
            </a:r>
            <a:r>
              <a:rPr lang="en-US" baseline="0" dirty="0">
                <a:latin typeface="Arial" charset="0"/>
              </a:rPr>
              <a:t> </a:t>
            </a:r>
            <a:r>
              <a:rPr lang="en-US" dirty="0">
                <a:latin typeface="Arial" charset="0"/>
              </a:rPr>
              <a:t>of Boston street names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115</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a stream program usually consists of a single stream object concatenated with a sequence of stream operations.</a:t>
            </a:r>
            <a:r>
              <a:rPr lang="en-US" baseline="0" dirty="0">
                <a:latin typeface="Arial" charset="0"/>
              </a:rPr>
              <a:t> Good style to write like this.</a:t>
            </a:r>
            <a:endParaRPr lang="en-US" dirty="0">
              <a:latin typeface="Arial"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116</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Every time we run this program, it prints the strings in the same order</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117</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suppose instead we turn the list into a parallel stream</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118</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then every time we run the program, the strings</a:t>
            </a:r>
            <a:r>
              <a:rPr lang="en-US" baseline="0" dirty="0">
                <a:latin typeface="Arial" charset="0"/>
              </a:rPr>
              <a:t> appear in a different order, because they are printed in parallel</a:t>
            </a:r>
            <a:endParaRPr lang="en-US" dirty="0">
              <a:latin typeface="Arial"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119</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another way to do this is to take a sequential</a:t>
            </a:r>
            <a:r>
              <a:rPr lang="en-US" baseline="0" dirty="0">
                <a:latin typeface="Arial" charset="0"/>
              </a:rPr>
              <a:t> stream and turn it into a parallel stream</a:t>
            </a:r>
            <a:endParaRPr lang="en-US" dirty="0">
              <a:latin typeface="Arial"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120</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Parallel streams have dangers.</a:t>
            </a:r>
            <a:r>
              <a:rPr lang="en-US" baseline="0" dirty="0">
                <a:latin typeface="Arial" charset="0"/>
              </a:rPr>
              <a:t> For example, here we are modifying the container that acts as the stream’s source</a:t>
            </a:r>
            <a:endParaRPr lang="en-US" dirty="0">
              <a:latin typeface="Arial"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121</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do not</a:t>
            </a:r>
            <a:r>
              <a:rPr lang="en-US" baseline="0" dirty="0">
                <a:latin typeface="Arial" charset="0"/>
              </a:rPr>
              <a:t> do this</a:t>
            </a:r>
            <a:endParaRPr lang="en-US" dirty="0">
              <a:latin typeface="Arial"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dirty="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122</a:t>
            </a:fld>
            <a:endParaRPr lang="en-US" sz="1300" b="0" dirty="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Another problem occurs</a:t>
            </a:r>
            <a:r>
              <a:rPr lang="en-US" baseline="0" dirty="0">
                <a:latin typeface="Arial" charset="0"/>
              </a:rPr>
              <a:t> when lambda’s have side effects: here we are adding elements in parallel to a container, which may not be thread-safe. Even if it is, the order is non-deterministic.</a:t>
            </a:r>
            <a:endParaRPr lang="en-US" dirty="0">
              <a:latin typeface="Arial"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a:noFill/>
        </p:spPr>
        <p:txBody>
          <a:bodyPr/>
          <a:lstStyle/>
          <a:p>
            <a:r>
              <a:rPr lang="en-US" dirty="0"/>
              <a:t>© 2003 Herlihy and Shavit</a:t>
            </a:r>
          </a:p>
        </p:txBody>
      </p:sp>
      <p:sp>
        <p:nvSpPr>
          <p:cNvPr id="131075" name="Rectangle 7"/>
          <p:cNvSpPr>
            <a:spLocks noGrp="1" noChangeArrowheads="1"/>
          </p:cNvSpPr>
          <p:nvPr>
            <p:ph type="sldNum" sz="quarter" idx="5"/>
          </p:nvPr>
        </p:nvSpPr>
        <p:spPr>
          <a:noFill/>
        </p:spPr>
        <p:txBody>
          <a:bodyPr/>
          <a:lstStyle/>
          <a:p>
            <a:fld id="{8B1917D1-DA65-435E-9D1B-54EC954F224B}" type="slidenum">
              <a:rPr lang="ar-SA" smtClean="0"/>
              <a:pPr/>
              <a:t>124</a:t>
            </a:fld>
            <a:endParaRPr lang="en-US" dirty="0"/>
          </a:p>
        </p:txBody>
      </p:sp>
      <p:sp>
        <p:nvSpPr>
          <p:cNvPr id="131076" name="Rectangle 2"/>
          <p:cNvSpPr>
            <a:spLocks noGrp="1" noRot="1" noChangeAspect="1" noChangeArrowheads="1" noTextEdit="1"/>
          </p:cNvSpPr>
          <p:nvPr>
            <p:ph type="sldImg"/>
          </p:nvPr>
        </p:nvSpPr>
        <p:spPr>
          <a:ln/>
        </p:spPr>
      </p:sp>
      <p:sp>
        <p:nvSpPr>
          <p:cNvPr id="1310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cstate="print"/>
          <a:srcRect/>
          <a:stretch>
            <a:fillRect/>
          </a:stretch>
        </p:blipFill>
        <p:spPr bwMode="auto">
          <a:xfrm>
            <a:off x="655638" y="6157913"/>
            <a:ext cx="587375" cy="587375"/>
          </a:xfrm>
          <a:prstGeom prst="rect">
            <a:avLst/>
          </a:prstGeom>
          <a:noFill/>
          <a:ln w="9525">
            <a:noFill/>
            <a:miter lim="800000"/>
            <a:headEnd/>
            <a:tailEnd/>
          </a:ln>
        </p:spPr>
      </p:pic>
      <p:sp>
        <p:nvSpPr>
          <p:cNvPr id="2075650"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207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sldNum" sz="quarter" idx="10"/>
          </p:nvPr>
        </p:nvSpPr>
        <p:spPr>
          <a:xfrm>
            <a:off x="6553200" y="6245225"/>
            <a:ext cx="2133600" cy="476250"/>
          </a:xfrm>
        </p:spPr>
        <p:txBody>
          <a:bodyPr/>
          <a:lstStyle>
            <a:lvl1pPr>
              <a:defRPr/>
            </a:lvl1pPr>
          </a:lstStyle>
          <a:p>
            <a:pPr>
              <a:defRPr/>
            </a:pPr>
            <a:fld id="{79D7CFD4-FBEF-4AF8-AF88-4BD8511ECE08}" type="slidenum">
              <a:rPr lang="x-none"/>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79174C8D-E37B-4A60-9814-D5A95636E32B}" type="slidenum">
              <a:rPr lang="x-none"/>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6B46AF01-2857-4A6E-8F11-28067EA3AB15}" type="slidenum">
              <a:rPr lang="x-none"/>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D5970060-6424-415E-89C8-3A062194A39D}" type="slidenum">
              <a:rPr lang="x-none"/>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F2D7A898-A02D-429E-AA65-9895A469B359}" type="slidenum">
              <a:rPr lang="x-none"/>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18CBB5C5-533C-4EDE-9E0D-BB81AB6D4DDA}" type="slidenum">
              <a:rPr lang="x-none"/>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10F936D8-AF66-474C-A042-597428A3F87F}" type="slidenum">
              <a:rPr lang="x-none"/>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EDB9F4A7-326C-4E00-BABD-37D77472EFD1}" type="slidenum">
              <a:rPr lang="x-none"/>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88EE446F-8B72-47B5-8C09-D659723C892A}" type="slidenum">
              <a:rPr lang="x-none"/>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FED4D23F-0A1B-4BB0-86CF-CF7FA4F90DBA}" type="slidenum">
              <a:rPr lang="x-none"/>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5481B329-8AAB-407D-95C0-4DC9AC82BE9A}" type="slidenum">
              <a:rPr lang="x-none"/>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124200" y="6248400"/>
            <a:ext cx="315277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Arial"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00"/>
                </a:solidFill>
                <a:latin typeface="Arial" pitchFamily="34" charset="0"/>
                <a:cs typeface="Arial" charset="0"/>
              </a:defRPr>
            </a:lvl1pPr>
          </a:lstStyle>
          <a:p>
            <a:pPr>
              <a:defRPr/>
            </a:pPr>
            <a:fld id="{5C5BE4E8-7D91-4742-975E-1AD187753991}" type="slidenum">
              <a:rPr lang="x-none" smtClean="0"/>
              <a:pPr>
                <a:defRPr/>
              </a:pPr>
              <a:t>‹#›</a:t>
            </a:fld>
            <a:endParaRPr lang="en-US" dirty="0"/>
          </a:p>
        </p:txBody>
      </p:sp>
      <p:pic>
        <p:nvPicPr>
          <p:cNvPr id="2" name="Picture 9"/>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2CEA6DD-0EEF-91A3-EBE0-476D32474F1B}"/>
              </a:ext>
            </a:extLst>
          </p:cNvPr>
          <p:cNvPicPr>
            <a:picLocks noChangeAspect="1" noChangeArrowheads="1"/>
          </p:cNvPicPr>
          <p:nvPr/>
        </p:nvPicPr>
        <p:blipFill>
          <a:blip r:embed="rId2" cstate="print"/>
          <a:srcRect/>
          <a:stretch>
            <a:fillRect/>
          </a:stretch>
        </p:blipFill>
        <p:spPr bwMode="auto">
          <a:xfrm>
            <a:off x="53788" y="273423"/>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1CD76E99-DCD6-4421-F93D-CFF34C4DEE6F}"/>
              </a:ext>
            </a:extLst>
          </p:cNvPr>
          <p:cNvGrpSpPr/>
          <p:nvPr/>
        </p:nvGrpSpPr>
        <p:grpSpPr>
          <a:xfrm>
            <a:off x="2364824" y="939592"/>
            <a:ext cx="4414352" cy="4978816"/>
            <a:chOff x="3453238" y="776089"/>
            <a:chExt cx="4414352" cy="4978816"/>
          </a:xfrm>
        </p:grpSpPr>
        <p:sp>
          <p:nvSpPr>
            <p:cNvPr id="5" name="TextBox 4"/>
            <p:cNvSpPr txBox="1"/>
            <p:nvPr/>
          </p:nvSpPr>
          <p:spPr bwMode="auto">
            <a:xfrm>
              <a:off x="4258428" y="2548546"/>
              <a:ext cx="2803973"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cs typeface="Arial" panose="020B0604020202020204" pitchFamily="34" charset="0"/>
                </a:rPr>
                <a:t>Data Parallelism</a:t>
              </a:r>
              <a:endParaRPr lang="en-US" sz="14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090113"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48008" y="3459228"/>
              <a:ext cx="2824812" cy="954107"/>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23</a:t>
              </a:r>
            </a:p>
            <a:p>
              <a:pPr algn="ctr"/>
              <a:r>
                <a:rPr lang="en-US" sz="2800" b="1" dirty="0">
                  <a:solidFill>
                    <a:srgbClr val="FFFF00"/>
                  </a:solidFill>
                  <a:latin typeface="Arial" panose="020B0604020202020204" pitchFamily="34" charset="0"/>
                </a:rPr>
                <a:t>December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453238"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Ever Wonder …</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10F936D8-AF66-474C-A042-597428A3F87F}" type="slidenum">
              <a:rPr lang="x-none" smtClean="0"/>
              <a:pPr>
                <a:defRPr/>
              </a:pPr>
              <a:t>2</a:t>
            </a:fld>
            <a:endParaRPr lang="en-US" dirty="0"/>
          </a:p>
        </p:txBody>
      </p:sp>
      <p:sp>
        <p:nvSpPr>
          <p:cNvPr id="5" name="Text Box 122"/>
          <p:cNvSpPr txBox="1">
            <a:spLocks noChangeArrowheads="1"/>
          </p:cNvSpPr>
          <p:nvPr/>
        </p:nvSpPr>
        <p:spPr bwMode="auto">
          <a:xfrm>
            <a:off x="640679" y="2228849"/>
            <a:ext cx="7564891" cy="523220"/>
          </a:xfrm>
          <a:prstGeom prst="rect">
            <a:avLst/>
          </a:prstGeom>
          <a:solidFill>
            <a:schemeClr val="tx1">
              <a:alpha val="89999"/>
            </a:schemeClr>
          </a:solidFill>
          <a:ln w="762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When did the term </a:t>
            </a:r>
            <a:r>
              <a:rPr lang="en-US" sz="2800" i="1" dirty="0">
                <a:solidFill>
                  <a:schemeClr val="bg1"/>
                </a:solidFill>
                <a:latin typeface="Arial" pitchFamily="34" charset="0"/>
                <a:cs typeface="Arial" pitchFamily="34" charset="0"/>
              </a:rPr>
              <a:t>multicore</a:t>
            </a:r>
            <a:r>
              <a:rPr lang="en-US" sz="2800" dirty="0">
                <a:solidFill>
                  <a:srgbClr val="FFFF00"/>
                </a:solidFill>
                <a:latin typeface="Arial" pitchFamily="34" charset="0"/>
                <a:cs typeface="Arial" pitchFamily="34" charset="0"/>
              </a:rPr>
              <a:t> become popular?</a:t>
            </a:r>
          </a:p>
        </p:txBody>
      </p:sp>
      <p:sp>
        <p:nvSpPr>
          <p:cNvPr id="6" name="Text Box 122"/>
          <p:cNvSpPr txBox="1">
            <a:spLocks noChangeArrowheads="1"/>
          </p:cNvSpPr>
          <p:nvPr/>
        </p:nvSpPr>
        <p:spPr bwMode="auto">
          <a:xfrm>
            <a:off x="526964" y="3465023"/>
            <a:ext cx="8090073" cy="1815882"/>
          </a:xfrm>
          <a:prstGeom prst="rect">
            <a:avLst/>
          </a:prstGeom>
          <a:solidFill>
            <a:schemeClr val="tx1">
              <a:alpha val="89999"/>
            </a:schemeClr>
          </a:solidFill>
          <a:ln w="76200" algn="ctr">
            <a:solidFill>
              <a:srgbClr val="3399FF"/>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anose="020B0604020202020204" pitchFamily="34" charset="0"/>
                <a:cs typeface="Arial" panose="020B0604020202020204" pitchFamily="34" charset="0"/>
              </a:rPr>
              <a:t>“A multi-core processor is a single computing component with two or more independent actual central processing units, which are the units that read and execute program instructions.”</a:t>
            </a:r>
          </a:p>
        </p:txBody>
      </p:sp>
      <p:sp>
        <p:nvSpPr>
          <p:cNvPr id="7" name="Text Box 122"/>
          <p:cNvSpPr txBox="1">
            <a:spLocks noChangeArrowheads="1"/>
          </p:cNvSpPr>
          <p:nvPr/>
        </p:nvSpPr>
        <p:spPr bwMode="auto">
          <a:xfrm>
            <a:off x="7235162" y="5019295"/>
            <a:ext cx="1744388"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tx1"/>
                </a:solidFill>
                <a:latin typeface="Arial" panose="020B0604020202020204" pitchFamily="34" charset="0"/>
                <a:cs typeface="Arial" panose="020B0604020202020204" pitchFamily="34" charset="0"/>
              </a:rPr>
              <a:t>Wikipedia</a:t>
            </a:r>
          </a:p>
        </p:txBody>
      </p:sp>
    </p:spTree>
    <p:extLst>
      <p:ext uri="{BB962C8B-B14F-4D97-AF65-F5344CB8AC3E}">
        <p14:creationId xmlns:p14="http://schemas.microsoft.com/office/powerpoint/2010/main" val="52111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Ask Google Ngram!</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7" y="2114550"/>
            <a:ext cx="9003846" cy="346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122"/>
          <p:cNvSpPr txBox="1">
            <a:spLocks noChangeArrowheads="1"/>
          </p:cNvSpPr>
          <p:nvPr/>
        </p:nvSpPr>
        <p:spPr bwMode="auto">
          <a:xfrm>
            <a:off x="881898" y="3044448"/>
            <a:ext cx="7664278"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usage of </a:t>
            </a:r>
            <a:r>
              <a:rPr lang="en-US" sz="2800" i="1" dirty="0">
                <a:solidFill>
                  <a:schemeClr val="bg1"/>
                </a:solidFill>
                <a:latin typeface="Arial" pitchFamily="34" charset="0"/>
                <a:cs typeface="Arial" pitchFamily="34" charset="0"/>
              </a:rPr>
              <a:t>multicore</a:t>
            </a:r>
            <a:r>
              <a:rPr lang="en-US" sz="2800" dirty="0">
                <a:solidFill>
                  <a:srgbClr val="FFFF00"/>
                </a:solidFill>
                <a:latin typeface="Arial" pitchFamily="34" charset="0"/>
                <a:cs typeface="Arial" pitchFamily="34" charset="0"/>
              </a:rPr>
              <a:t> in books by publication year</a:t>
            </a:r>
          </a:p>
        </p:txBody>
      </p:sp>
    </p:spTree>
    <p:extLst>
      <p:ext uri="{BB962C8B-B14F-4D97-AF65-F5344CB8AC3E}">
        <p14:creationId xmlns:p14="http://schemas.microsoft.com/office/powerpoint/2010/main" val="142975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Ask Google Ngram!</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7" y="2114550"/>
            <a:ext cx="9003846" cy="346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ular Callout 5"/>
          <p:cNvSpPr/>
          <p:nvPr/>
        </p:nvSpPr>
        <p:spPr bwMode="auto">
          <a:xfrm>
            <a:off x="7625166" y="2114550"/>
            <a:ext cx="1448757" cy="3461089"/>
          </a:xfrm>
          <a:prstGeom prst="wedgeRoundRectCallout">
            <a:avLst>
              <a:gd name="adj1" fmla="val -125619"/>
              <a:gd name="adj2" fmla="val -9195"/>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
        <p:nvSpPr>
          <p:cNvPr id="7" name="Text Box 122"/>
          <p:cNvSpPr txBox="1">
            <a:spLocks noChangeArrowheads="1"/>
          </p:cNvSpPr>
          <p:nvPr/>
        </p:nvSpPr>
        <p:spPr bwMode="auto">
          <a:xfrm>
            <a:off x="844992" y="3284248"/>
            <a:ext cx="558197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This part since 2000 is obvious …</a:t>
            </a:r>
          </a:p>
        </p:txBody>
      </p:sp>
    </p:spTree>
    <p:extLst>
      <p:ext uri="{BB962C8B-B14F-4D97-AF65-F5344CB8AC3E}">
        <p14:creationId xmlns:p14="http://schemas.microsoft.com/office/powerpoint/2010/main" val="567293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Ask Google Ngram!</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7" y="2114550"/>
            <a:ext cx="9003846" cy="346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ular Callout 5"/>
          <p:cNvSpPr/>
          <p:nvPr/>
        </p:nvSpPr>
        <p:spPr bwMode="auto">
          <a:xfrm>
            <a:off x="1549830" y="4510007"/>
            <a:ext cx="1448757" cy="1065632"/>
          </a:xfrm>
          <a:prstGeom prst="wedgeRoundRectCallout">
            <a:avLst>
              <a:gd name="adj1" fmla="val 121497"/>
              <a:gd name="adj2" fmla="val -205536"/>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
        <p:nvSpPr>
          <p:cNvPr id="7" name="Text Box 122"/>
          <p:cNvSpPr txBox="1">
            <a:spLocks noChangeArrowheads="1"/>
          </p:cNvSpPr>
          <p:nvPr/>
        </p:nvSpPr>
        <p:spPr bwMode="auto">
          <a:xfrm>
            <a:off x="4085506" y="2509333"/>
            <a:ext cx="78579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t>
            </a:r>
          </a:p>
        </p:txBody>
      </p:sp>
      <p:sp>
        <p:nvSpPr>
          <p:cNvPr id="8" name="Rounded Rectangular Callout 7"/>
          <p:cNvSpPr/>
          <p:nvPr/>
        </p:nvSpPr>
        <p:spPr bwMode="auto">
          <a:xfrm>
            <a:off x="3422542" y="4129591"/>
            <a:ext cx="1448757" cy="1065632"/>
          </a:xfrm>
          <a:prstGeom prst="wedgeRoundRectCallout">
            <a:avLst>
              <a:gd name="adj1" fmla="val 18799"/>
              <a:gd name="adj2" fmla="val -138635"/>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
        <p:nvSpPr>
          <p:cNvPr id="9" name="Rounded Rectangular Callout 8"/>
          <p:cNvSpPr/>
          <p:nvPr/>
        </p:nvSpPr>
        <p:spPr bwMode="auto">
          <a:xfrm>
            <a:off x="6178657" y="4036601"/>
            <a:ext cx="1448757" cy="1065632"/>
          </a:xfrm>
          <a:prstGeom prst="wedgeRoundRectCallout">
            <a:avLst>
              <a:gd name="adj1" fmla="val -135247"/>
              <a:gd name="adj2" fmla="val -163359"/>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Tree>
    <p:extLst>
      <p:ext uri="{BB962C8B-B14F-4D97-AF65-F5344CB8AC3E}">
        <p14:creationId xmlns:p14="http://schemas.microsoft.com/office/powerpoint/2010/main" val="1750399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Ask Google Ngram!</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7" y="2114550"/>
            <a:ext cx="9003846" cy="346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ular Callout 5"/>
          <p:cNvSpPr/>
          <p:nvPr/>
        </p:nvSpPr>
        <p:spPr bwMode="auto">
          <a:xfrm>
            <a:off x="1549830" y="4510007"/>
            <a:ext cx="1448757" cy="1065632"/>
          </a:xfrm>
          <a:prstGeom prst="wedgeRoundRectCallout">
            <a:avLst>
              <a:gd name="adj1" fmla="val 96701"/>
              <a:gd name="adj2" fmla="val -173358"/>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
        <p:nvSpPr>
          <p:cNvPr id="7" name="Text Box 122"/>
          <p:cNvSpPr txBox="1">
            <a:spLocks noChangeArrowheads="1"/>
          </p:cNvSpPr>
          <p:nvPr/>
        </p:nvSpPr>
        <p:spPr bwMode="auto">
          <a:xfrm>
            <a:off x="3269400" y="1720799"/>
            <a:ext cx="2605200" cy="1384995"/>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multicore cable</a:t>
            </a:r>
          </a:p>
          <a:p>
            <a:pPr algn="l"/>
            <a:r>
              <a:rPr lang="en-US" sz="2800" dirty="0">
                <a:solidFill>
                  <a:srgbClr val="FFFF00"/>
                </a:solidFill>
                <a:latin typeface="Arial" pitchFamily="34" charset="0"/>
                <a:cs typeface="Arial" pitchFamily="34" charset="0"/>
              </a:rPr>
              <a:t>multicore fiber</a:t>
            </a:r>
          </a:p>
          <a:p>
            <a:pPr algn="ctr"/>
            <a:r>
              <a:rPr lang="en-US" sz="2800" dirty="0">
                <a:solidFill>
                  <a:srgbClr val="FFFF00"/>
                </a:solidFill>
                <a:latin typeface="Arial" pitchFamily="34" charset="0"/>
                <a:cs typeface="Arial" pitchFamily="34" charset="0"/>
              </a:rPr>
              <a:t>  …</a:t>
            </a:r>
          </a:p>
        </p:txBody>
      </p:sp>
      <p:sp>
        <p:nvSpPr>
          <p:cNvPr id="8" name="Rounded Rectangular Callout 7"/>
          <p:cNvSpPr/>
          <p:nvPr/>
        </p:nvSpPr>
        <p:spPr bwMode="auto">
          <a:xfrm>
            <a:off x="3422542" y="4129591"/>
            <a:ext cx="1448757" cy="1065632"/>
          </a:xfrm>
          <a:prstGeom prst="wedgeRoundRectCallout">
            <a:avLst>
              <a:gd name="adj1" fmla="val 18799"/>
              <a:gd name="adj2" fmla="val -138635"/>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
        <p:nvSpPr>
          <p:cNvPr id="9" name="Rounded Rectangular Callout 8"/>
          <p:cNvSpPr/>
          <p:nvPr/>
        </p:nvSpPr>
        <p:spPr bwMode="auto">
          <a:xfrm>
            <a:off x="6178657" y="4036601"/>
            <a:ext cx="1448757" cy="1065632"/>
          </a:xfrm>
          <a:prstGeom prst="wedgeRoundRectCallout">
            <a:avLst>
              <a:gd name="adj1" fmla="val -96927"/>
              <a:gd name="adj2" fmla="val -131181"/>
              <a:gd name="adj3" fmla="val 16667"/>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Arial" pitchFamily="34" charset="0"/>
                <a:cs typeface="Arial" pitchFamily="34" charset="0"/>
              </a:rPr>
              <a:t> </a:t>
            </a:r>
          </a:p>
        </p:txBody>
      </p:sp>
      <p:sp>
        <p:nvSpPr>
          <p:cNvPr id="10" name="Text Box 122"/>
          <p:cNvSpPr txBox="1">
            <a:spLocks noChangeArrowheads="1"/>
          </p:cNvSpPr>
          <p:nvPr/>
        </p:nvSpPr>
        <p:spPr bwMode="auto">
          <a:xfrm>
            <a:off x="3090665" y="3774991"/>
            <a:ext cx="2962671" cy="523220"/>
          </a:xfrm>
          <a:prstGeom prst="rect">
            <a:avLst/>
          </a:prstGeom>
          <a:solidFill>
            <a:schemeClr val="tx1">
              <a:alpha val="89999"/>
            </a:schemeClr>
          </a:solidFill>
          <a:ln w="38100" algn="ctr">
            <a:solidFill>
              <a:srgbClr val="FF0000"/>
            </a:solidFill>
            <a:miter lim="800000"/>
            <a:headEnd/>
            <a:tailEnd/>
          </a:ln>
          <a:effectLst>
            <a:glow rad="228600">
              <a:schemeClr val="accent1">
                <a:satMod val="175000"/>
                <a:alpha val="40000"/>
              </a:schemeClr>
            </a:glow>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but we digress …</a:t>
            </a:r>
          </a:p>
        </p:txBody>
      </p:sp>
    </p:spTree>
    <p:extLst>
      <p:ext uri="{BB962C8B-B14F-4D97-AF65-F5344CB8AC3E}">
        <p14:creationId xmlns:p14="http://schemas.microsoft.com/office/powerpoint/2010/main" val="43273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WordCount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7</a:t>
            </a:fld>
            <a:endParaRPr lang="en-US" dirty="0"/>
          </a:p>
        </p:txBody>
      </p:sp>
      <p:pic>
        <p:nvPicPr>
          <p:cNvPr id="1026"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279" y="2228850"/>
            <a:ext cx="3704769" cy="2776768"/>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p:cNvSpPr/>
          <p:nvPr/>
        </p:nvSpPr>
        <p:spPr bwMode="auto">
          <a:xfrm>
            <a:off x="4148048" y="2743199"/>
            <a:ext cx="1539830" cy="1487837"/>
          </a:xfrm>
          <a:prstGeom prst="rightArrow">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6" name="Double Bracket 5"/>
          <p:cNvSpPr/>
          <p:nvPr/>
        </p:nvSpPr>
        <p:spPr bwMode="auto">
          <a:xfrm>
            <a:off x="6389896" y="2162011"/>
            <a:ext cx="2076772" cy="2650211"/>
          </a:xfrm>
          <a:prstGeom prst="bracketPair">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
        <p:nvSpPr>
          <p:cNvPr id="7" name="TextBox 6"/>
          <p:cNvSpPr txBox="1"/>
          <p:nvPr/>
        </p:nvSpPr>
        <p:spPr bwMode="auto">
          <a:xfrm>
            <a:off x="6518418" y="2162011"/>
            <a:ext cx="1819729"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alpha </a:t>
            </a:r>
            <a:r>
              <a:rPr lang="en-US" sz="2800" dirty="0">
                <a:solidFill>
                  <a:srgbClr val="FFFF00"/>
                </a:solidFill>
                <a:latin typeface="Arial" pitchFamily="34" charset="0"/>
                <a:cs typeface="Arial" pitchFamily="34" charset="0"/>
                <a:sym typeface="Symbol"/>
              </a:rPr>
              <a:t> 8</a:t>
            </a:r>
            <a:endParaRPr lang="en-US" sz="2800" dirty="0">
              <a:solidFill>
                <a:srgbClr val="FFFF00"/>
              </a:solidFill>
              <a:latin typeface="Arial" pitchFamily="34" charset="0"/>
              <a:cs typeface="Arial" pitchFamily="34" charset="0"/>
            </a:endParaRPr>
          </a:p>
        </p:txBody>
      </p:sp>
      <p:sp>
        <p:nvSpPr>
          <p:cNvPr id="25" name="Text Box 122"/>
          <p:cNvSpPr txBox="1">
            <a:spLocks noChangeArrowheads="1"/>
          </p:cNvSpPr>
          <p:nvPr/>
        </p:nvSpPr>
        <p:spPr bwMode="auto">
          <a:xfrm>
            <a:off x="1015473" y="4869100"/>
            <a:ext cx="430278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easy to do sequentially …</a:t>
            </a:r>
          </a:p>
        </p:txBody>
      </p:sp>
      <p:sp>
        <p:nvSpPr>
          <p:cNvPr id="26" name="Text Box 122"/>
          <p:cNvSpPr txBox="1">
            <a:spLocks noChangeArrowheads="1"/>
          </p:cNvSpPr>
          <p:nvPr/>
        </p:nvSpPr>
        <p:spPr bwMode="auto">
          <a:xfrm>
            <a:off x="3703935" y="5283110"/>
            <a:ext cx="378661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what about in parallel?</a:t>
            </a:r>
          </a:p>
        </p:txBody>
      </p:sp>
      <p:sp>
        <p:nvSpPr>
          <p:cNvPr id="27" name="TextBox 26"/>
          <p:cNvSpPr txBox="1"/>
          <p:nvPr/>
        </p:nvSpPr>
        <p:spPr bwMode="auto">
          <a:xfrm>
            <a:off x="6508800" y="2696626"/>
            <a:ext cx="1838965"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bravo </a:t>
            </a:r>
            <a:r>
              <a:rPr lang="en-US" sz="2800" dirty="0">
                <a:solidFill>
                  <a:srgbClr val="FFFF00"/>
                </a:solidFill>
                <a:latin typeface="Arial" pitchFamily="34" charset="0"/>
                <a:cs typeface="Arial" pitchFamily="34" charset="0"/>
                <a:sym typeface="Symbol"/>
              </a:rPr>
              <a:t> 3</a:t>
            </a:r>
            <a:endParaRPr lang="en-US" sz="2800" dirty="0">
              <a:solidFill>
                <a:srgbClr val="FFFF00"/>
              </a:solidFill>
              <a:latin typeface="Arial" pitchFamily="34" charset="0"/>
              <a:cs typeface="Arial" pitchFamily="34" charset="0"/>
            </a:endParaRPr>
          </a:p>
        </p:txBody>
      </p:sp>
      <p:sp>
        <p:nvSpPr>
          <p:cNvPr id="28" name="TextBox 27"/>
          <p:cNvSpPr txBox="1"/>
          <p:nvPr/>
        </p:nvSpPr>
        <p:spPr bwMode="auto">
          <a:xfrm>
            <a:off x="6428650" y="3231241"/>
            <a:ext cx="1999265"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charlie </a:t>
            </a:r>
            <a:r>
              <a:rPr lang="en-US" sz="2800" dirty="0">
                <a:solidFill>
                  <a:srgbClr val="FFFF00"/>
                </a:solidFill>
                <a:latin typeface="Arial" pitchFamily="34" charset="0"/>
                <a:cs typeface="Arial" pitchFamily="34" charset="0"/>
                <a:sym typeface="Symbol"/>
              </a:rPr>
              <a:t> 9</a:t>
            </a:r>
            <a:endParaRPr lang="en-US" sz="2800" dirty="0">
              <a:solidFill>
                <a:srgbClr val="FFFF00"/>
              </a:solidFill>
              <a:latin typeface="Arial" pitchFamily="34" charset="0"/>
              <a:cs typeface="Arial" pitchFamily="34" charset="0"/>
            </a:endParaRPr>
          </a:p>
        </p:txBody>
      </p:sp>
      <p:sp>
        <p:nvSpPr>
          <p:cNvPr id="29" name="TextBox 28"/>
          <p:cNvSpPr txBox="1"/>
          <p:nvPr/>
        </p:nvSpPr>
        <p:spPr bwMode="auto">
          <a:xfrm>
            <a:off x="7156413" y="3765856"/>
            <a:ext cx="543739"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a:t>
            </a:r>
          </a:p>
        </p:txBody>
      </p:sp>
      <p:sp>
        <p:nvSpPr>
          <p:cNvPr id="30" name="TextBox 29"/>
          <p:cNvSpPr txBox="1"/>
          <p:nvPr/>
        </p:nvSpPr>
        <p:spPr bwMode="auto">
          <a:xfrm>
            <a:off x="6629025" y="4300472"/>
            <a:ext cx="1598515"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zulu </a:t>
            </a:r>
            <a:r>
              <a:rPr lang="en-US" sz="2800" dirty="0">
                <a:solidFill>
                  <a:srgbClr val="FFFF00"/>
                </a:solidFill>
                <a:latin typeface="Arial" pitchFamily="34" charset="0"/>
                <a:cs typeface="Arial" pitchFamily="34" charset="0"/>
                <a:sym typeface="Symbol"/>
              </a:rPr>
              <a:t> 1</a:t>
            </a:r>
            <a:endParaRPr lang="en-US" sz="28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203984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MapReduce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8</a:t>
            </a:fld>
            <a:endParaRPr lang="en-US" dirty="0"/>
          </a:p>
        </p:txBody>
      </p:sp>
      <p:sp>
        <p:nvSpPr>
          <p:cNvPr id="8" name="TextBox 7"/>
          <p:cNvSpPr txBox="1"/>
          <p:nvPr/>
        </p:nvSpPr>
        <p:spPr bwMode="auto">
          <a:xfrm>
            <a:off x="5647424" y="4534363"/>
            <a:ext cx="646331" cy="646331"/>
          </a:xfrm>
          <a:prstGeom prst="rect">
            <a:avLst/>
          </a:prstGeom>
          <a:solidFill>
            <a:schemeClr val="tx1"/>
          </a:solid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p>
        </p:txBody>
      </p:sp>
      <p:grpSp>
        <p:nvGrpSpPr>
          <p:cNvPr id="13" name="Group 12"/>
          <p:cNvGrpSpPr/>
          <p:nvPr/>
        </p:nvGrpSpPr>
        <p:grpSpPr>
          <a:xfrm>
            <a:off x="588688" y="3808837"/>
            <a:ext cx="2086773" cy="2097383"/>
            <a:chOff x="588688" y="3641749"/>
            <a:chExt cx="2086773" cy="2097383"/>
          </a:xfrm>
          <a:solidFill>
            <a:schemeClr val="tx1"/>
          </a:solidFill>
        </p:grpSpPr>
        <p:pic>
          <p:nvPicPr>
            <p:cNvPr id="5"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grpFill/>
          </p:spPr>
        </p:pic>
        <p:sp>
          <p:nvSpPr>
            <p:cNvPr id="10" name="TextBox 9"/>
            <p:cNvSpPr txBox="1"/>
            <p:nvPr/>
          </p:nvSpPr>
          <p:spPr bwMode="auto">
            <a:xfrm>
              <a:off x="789536" y="5215912"/>
              <a:ext cx="1685077" cy="523220"/>
            </a:xfrm>
            <a:prstGeom prst="rect">
              <a:avLst/>
            </a:prstGeom>
            <a:grp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1</a:t>
              </a:r>
            </a:p>
          </p:txBody>
        </p:sp>
      </p:grpSp>
      <p:grpSp>
        <p:nvGrpSpPr>
          <p:cNvPr id="14" name="Group 13"/>
          <p:cNvGrpSpPr/>
          <p:nvPr/>
        </p:nvGrpSpPr>
        <p:grpSpPr>
          <a:xfrm>
            <a:off x="3118056" y="3808837"/>
            <a:ext cx="2086773" cy="2097383"/>
            <a:chOff x="588688" y="3641749"/>
            <a:chExt cx="2086773" cy="2097383"/>
          </a:xfrm>
          <a:solidFill>
            <a:schemeClr val="tx1"/>
          </a:solidFill>
        </p:grpSpPr>
        <p:pic>
          <p:nvPicPr>
            <p:cNvPr id="15"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grpFill/>
          </p:spPr>
        </p:pic>
        <p:sp>
          <p:nvSpPr>
            <p:cNvPr id="16" name="TextBox 15"/>
            <p:cNvSpPr txBox="1"/>
            <p:nvPr/>
          </p:nvSpPr>
          <p:spPr bwMode="auto">
            <a:xfrm>
              <a:off x="789536" y="5215912"/>
              <a:ext cx="1685077" cy="523220"/>
            </a:xfrm>
            <a:prstGeom prst="rect">
              <a:avLst/>
            </a:prstGeom>
            <a:grp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2</a:t>
              </a:r>
            </a:p>
          </p:txBody>
        </p:sp>
      </p:grpSp>
      <p:grpSp>
        <p:nvGrpSpPr>
          <p:cNvPr id="17" name="Group 16"/>
          <p:cNvGrpSpPr/>
          <p:nvPr/>
        </p:nvGrpSpPr>
        <p:grpSpPr>
          <a:xfrm>
            <a:off x="6736349" y="3808837"/>
            <a:ext cx="2086773" cy="2097383"/>
            <a:chOff x="588688" y="3641749"/>
            <a:chExt cx="2086773" cy="2097383"/>
          </a:xfrm>
          <a:solidFill>
            <a:schemeClr val="tx1"/>
          </a:solidFill>
        </p:grpSpPr>
        <p:pic>
          <p:nvPicPr>
            <p:cNvPr id="18"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grpFill/>
          </p:spPr>
        </p:pic>
        <p:sp>
          <p:nvSpPr>
            <p:cNvPr id="19" name="TextBox 18"/>
            <p:cNvSpPr txBox="1"/>
            <p:nvPr/>
          </p:nvSpPr>
          <p:spPr bwMode="auto">
            <a:xfrm>
              <a:off x="789536" y="5215912"/>
              <a:ext cx="1685077" cy="523220"/>
            </a:xfrm>
            <a:prstGeom prst="rect">
              <a:avLst/>
            </a:prstGeom>
            <a:grp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k</a:t>
              </a:r>
            </a:p>
          </p:txBody>
        </p:sp>
      </p:grpSp>
      <p:sp>
        <p:nvSpPr>
          <p:cNvPr id="63" name="Text Box 122"/>
          <p:cNvSpPr txBox="1">
            <a:spLocks noChangeArrowheads="1"/>
          </p:cNvSpPr>
          <p:nvPr/>
        </p:nvSpPr>
        <p:spPr bwMode="auto">
          <a:xfrm>
            <a:off x="1829903" y="2621846"/>
            <a:ext cx="548419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split text among </a:t>
            </a:r>
            <a:r>
              <a:rPr lang="en-US" sz="2800" i="1" dirty="0">
                <a:solidFill>
                  <a:schemeClr val="bg1"/>
                </a:solidFill>
                <a:latin typeface="Arial" pitchFamily="34" charset="0"/>
                <a:cs typeface="Arial" pitchFamily="34" charset="0"/>
              </a:rPr>
              <a:t>mapping</a:t>
            </a:r>
            <a:r>
              <a:rPr lang="en-US" sz="2800" dirty="0">
                <a:solidFill>
                  <a:srgbClr val="FFFF00"/>
                </a:solidFill>
                <a:latin typeface="Arial" pitchFamily="34" charset="0"/>
                <a:cs typeface="Arial" pitchFamily="34" charset="0"/>
              </a:rPr>
              <a:t> threads</a:t>
            </a:r>
          </a:p>
        </p:txBody>
      </p:sp>
    </p:spTree>
    <p:extLst>
      <p:ext uri="{BB962C8B-B14F-4D97-AF65-F5344CB8AC3E}">
        <p14:creationId xmlns:p14="http://schemas.microsoft.com/office/powerpoint/2010/main" val="120234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Phase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a:t>
            </a:fld>
            <a:endParaRPr lang="en-US" dirty="0"/>
          </a:p>
        </p:txBody>
      </p:sp>
      <p:sp>
        <p:nvSpPr>
          <p:cNvPr id="8" name="TextBox 7"/>
          <p:cNvSpPr txBox="1"/>
          <p:nvPr/>
        </p:nvSpPr>
        <p:spPr bwMode="auto">
          <a:xfrm>
            <a:off x="5647424" y="4534363"/>
            <a:ext cx="646331" cy="646331"/>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p>
        </p:txBody>
      </p:sp>
      <p:grpSp>
        <p:nvGrpSpPr>
          <p:cNvPr id="13" name="Group 12"/>
          <p:cNvGrpSpPr/>
          <p:nvPr/>
        </p:nvGrpSpPr>
        <p:grpSpPr>
          <a:xfrm>
            <a:off x="588688" y="3808837"/>
            <a:ext cx="2086773" cy="2097383"/>
            <a:chOff x="588688" y="3641749"/>
            <a:chExt cx="2086773" cy="2097383"/>
          </a:xfrm>
        </p:grpSpPr>
        <p:pic>
          <p:nvPicPr>
            <p:cNvPr id="5"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bwMode="auto">
            <a:xfrm>
              <a:off x="789536" y="5215912"/>
              <a:ext cx="1685077"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1</a:t>
              </a:r>
            </a:p>
          </p:txBody>
        </p:sp>
      </p:grpSp>
      <p:grpSp>
        <p:nvGrpSpPr>
          <p:cNvPr id="14" name="Group 13"/>
          <p:cNvGrpSpPr/>
          <p:nvPr/>
        </p:nvGrpSpPr>
        <p:grpSpPr>
          <a:xfrm>
            <a:off x="3118056" y="3808837"/>
            <a:ext cx="2086773" cy="2097383"/>
            <a:chOff x="588688" y="3641749"/>
            <a:chExt cx="2086773" cy="2097383"/>
          </a:xfrm>
        </p:grpSpPr>
        <p:pic>
          <p:nvPicPr>
            <p:cNvPr id="15"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bwMode="auto">
            <a:xfrm>
              <a:off x="789536" y="5215912"/>
              <a:ext cx="1685077"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2</a:t>
              </a:r>
            </a:p>
          </p:txBody>
        </p:sp>
      </p:grpSp>
      <p:grpSp>
        <p:nvGrpSpPr>
          <p:cNvPr id="17" name="Group 16"/>
          <p:cNvGrpSpPr/>
          <p:nvPr/>
        </p:nvGrpSpPr>
        <p:grpSpPr>
          <a:xfrm>
            <a:off x="6736349" y="3808837"/>
            <a:ext cx="2086773" cy="2097383"/>
            <a:chOff x="588688" y="3641749"/>
            <a:chExt cx="2086773" cy="2097383"/>
          </a:xfrm>
        </p:grpSpPr>
        <p:pic>
          <p:nvPicPr>
            <p:cNvPr id="18"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bwMode="auto">
            <a:xfrm>
              <a:off x="789536" y="5215912"/>
              <a:ext cx="1685077"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a:t>
              </a:r>
              <a:r>
                <a:rPr lang="en-US" sz="2800" i="1" dirty="0">
                  <a:solidFill>
                    <a:srgbClr val="FFFF00"/>
                  </a:solidFill>
                  <a:latin typeface="Arial" pitchFamily="34" charset="0"/>
                  <a:cs typeface="Arial" pitchFamily="34" charset="0"/>
                </a:rPr>
                <a:t>k</a:t>
              </a:r>
            </a:p>
          </p:txBody>
        </p:sp>
      </p:grpSp>
      <p:grpSp>
        <p:nvGrpSpPr>
          <p:cNvPr id="34" name="Group 33"/>
          <p:cNvGrpSpPr/>
          <p:nvPr/>
        </p:nvGrpSpPr>
        <p:grpSpPr>
          <a:xfrm>
            <a:off x="645837" y="2040902"/>
            <a:ext cx="1740985" cy="1912490"/>
            <a:chOff x="645837" y="2040902"/>
            <a:chExt cx="1740985" cy="1912490"/>
          </a:xfrm>
          <a:effectLst>
            <a:glow rad="139700">
              <a:schemeClr val="accent3">
                <a:satMod val="175000"/>
                <a:alpha val="40000"/>
              </a:schemeClr>
            </a:glow>
          </a:effectLst>
        </p:grpSpPr>
        <p:grpSp>
          <p:nvGrpSpPr>
            <p:cNvPr id="21" name="Group 13"/>
            <p:cNvGrpSpPr>
              <a:grpSpLocks/>
            </p:cNvGrpSpPr>
            <p:nvPr/>
          </p:nvGrpSpPr>
          <p:grpSpPr bwMode="auto">
            <a:xfrm flipH="1">
              <a:off x="1018023" y="3248542"/>
              <a:ext cx="788987" cy="704850"/>
              <a:chOff x="864" y="1968"/>
              <a:chExt cx="912" cy="816"/>
            </a:xfrm>
          </p:grpSpPr>
          <p:sp>
            <p:nvSpPr>
              <p:cNvPr id="2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3" name="Rounded Rectangular Callout 32"/>
            <p:cNvSpPr/>
            <p:nvPr/>
          </p:nvSpPr>
          <p:spPr>
            <a:xfrm>
              <a:off x="645837" y="2040902"/>
              <a:ext cx="1740985" cy="783193"/>
            </a:xfrm>
            <a:prstGeom prst="wedgeRoundRectCallout">
              <a:avLst>
                <a:gd name="adj1" fmla="val 5429"/>
                <a:gd name="adj2" fmla="val 91592"/>
                <a:gd name="adj3" fmla="val 16667"/>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defRPr/>
              </a:pPr>
              <a:r>
                <a:rPr lang="en-US" sz="2000" dirty="0">
                  <a:solidFill>
                    <a:srgbClr val="FFFF00"/>
                  </a:solidFill>
                  <a:latin typeface="Arial" pitchFamily="34" charset="0"/>
                </a:rPr>
                <a:t>must count words!</a:t>
              </a:r>
            </a:p>
          </p:txBody>
        </p:sp>
      </p:grpSp>
      <p:grpSp>
        <p:nvGrpSpPr>
          <p:cNvPr id="35" name="Group 34"/>
          <p:cNvGrpSpPr/>
          <p:nvPr/>
        </p:nvGrpSpPr>
        <p:grpSpPr>
          <a:xfrm>
            <a:off x="6886141" y="2069153"/>
            <a:ext cx="1740985" cy="1912490"/>
            <a:chOff x="645837" y="2040902"/>
            <a:chExt cx="1740985" cy="1912490"/>
          </a:xfrm>
          <a:effectLst>
            <a:glow rad="139700">
              <a:schemeClr val="accent3">
                <a:satMod val="175000"/>
                <a:alpha val="40000"/>
              </a:schemeClr>
            </a:glow>
          </a:effectLst>
        </p:grpSpPr>
        <p:grpSp>
          <p:nvGrpSpPr>
            <p:cNvPr id="36" name="Group 13"/>
            <p:cNvGrpSpPr>
              <a:grpSpLocks/>
            </p:cNvGrpSpPr>
            <p:nvPr/>
          </p:nvGrpSpPr>
          <p:grpSpPr bwMode="auto">
            <a:xfrm flipH="1">
              <a:off x="1018023" y="3248542"/>
              <a:ext cx="788987" cy="704850"/>
              <a:chOff x="864" y="1968"/>
              <a:chExt cx="912" cy="816"/>
            </a:xfrm>
          </p:grpSpPr>
          <p:sp>
            <p:nvSpPr>
              <p:cNvPr id="38"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39"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0"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1"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2"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3"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4"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5"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6"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7"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8"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grpSp>
        <p:sp>
          <p:nvSpPr>
            <p:cNvPr id="37" name="Rounded Rectangular Callout 36"/>
            <p:cNvSpPr/>
            <p:nvPr/>
          </p:nvSpPr>
          <p:spPr>
            <a:xfrm>
              <a:off x="645837" y="2040902"/>
              <a:ext cx="1740985" cy="783193"/>
            </a:xfrm>
            <a:prstGeom prst="wedgeRoundRectCallout">
              <a:avLst>
                <a:gd name="adj1" fmla="val 5429"/>
                <a:gd name="adj2" fmla="val 91592"/>
                <a:gd name="adj3" fmla="val 16667"/>
              </a:avLst>
            </a:prstGeom>
            <a:solidFill>
              <a:schemeClr val="tx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defRPr/>
              </a:pPr>
              <a:r>
                <a:rPr lang="en-US" sz="2000" dirty="0">
                  <a:solidFill>
                    <a:srgbClr val="FFFF00"/>
                  </a:solidFill>
                  <a:latin typeface="Arial" pitchFamily="34" charset="0"/>
                </a:rPr>
                <a:t>must count words!</a:t>
              </a:r>
            </a:p>
          </p:txBody>
        </p:sp>
      </p:grpSp>
      <p:grpSp>
        <p:nvGrpSpPr>
          <p:cNvPr id="49" name="Group 48"/>
          <p:cNvGrpSpPr/>
          <p:nvPr/>
        </p:nvGrpSpPr>
        <p:grpSpPr>
          <a:xfrm>
            <a:off x="3336725" y="2068917"/>
            <a:ext cx="1740985" cy="1912490"/>
            <a:chOff x="645837" y="2040902"/>
            <a:chExt cx="1740985" cy="1912490"/>
          </a:xfrm>
          <a:effectLst>
            <a:glow rad="139700">
              <a:schemeClr val="accent3">
                <a:satMod val="175000"/>
                <a:alpha val="40000"/>
              </a:schemeClr>
            </a:glow>
          </a:effectLst>
        </p:grpSpPr>
        <p:grpSp>
          <p:nvGrpSpPr>
            <p:cNvPr id="50" name="Group 13"/>
            <p:cNvGrpSpPr>
              <a:grpSpLocks/>
            </p:cNvGrpSpPr>
            <p:nvPr/>
          </p:nvGrpSpPr>
          <p:grpSpPr bwMode="auto">
            <a:xfrm flipH="1">
              <a:off x="1018023" y="3248542"/>
              <a:ext cx="788987" cy="704850"/>
              <a:chOff x="864" y="1968"/>
              <a:chExt cx="912" cy="816"/>
            </a:xfrm>
          </p:grpSpPr>
          <p:sp>
            <p:nvSpPr>
              <p:cNvPr id="5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5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5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5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51" name="Rounded Rectangular Callout 50"/>
            <p:cNvSpPr/>
            <p:nvPr/>
          </p:nvSpPr>
          <p:spPr>
            <a:xfrm>
              <a:off x="645837" y="2040902"/>
              <a:ext cx="1740985" cy="783193"/>
            </a:xfrm>
            <a:prstGeom prst="wedgeRoundRectCallout">
              <a:avLst>
                <a:gd name="adj1" fmla="val 5429"/>
                <a:gd name="adj2" fmla="val 91592"/>
                <a:gd name="adj3" fmla="val 16667"/>
              </a:avLst>
            </a:prstGeom>
            <a:solidFill>
              <a:schemeClr val="tx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defRPr/>
              </a:pPr>
              <a:r>
                <a:rPr lang="en-US" sz="2000" dirty="0">
                  <a:solidFill>
                    <a:srgbClr val="FFFF00"/>
                  </a:solidFill>
                  <a:latin typeface="Arial" pitchFamily="34" charset="0"/>
                </a:rPr>
                <a:t>must count words!</a:t>
              </a:r>
            </a:p>
          </p:txBody>
        </p:sp>
      </p:grpSp>
      <p:sp>
        <p:nvSpPr>
          <p:cNvPr id="64" name="Text Box 122"/>
          <p:cNvSpPr txBox="1">
            <a:spLocks noChangeArrowheads="1"/>
          </p:cNvSpPr>
          <p:nvPr/>
        </p:nvSpPr>
        <p:spPr bwMode="auto">
          <a:xfrm>
            <a:off x="2118444" y="4233638"/>
            <a:ext cx="4907113"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 </a:t>
            </a:r>
            <a:r>
              <a:rPr lang="en-US" sz="2800" i="1" dirty="0">
                <a:solidFill>
                  <a:schemeClr val="bg1"/>
                </a:solidFill>
                <a:latin typeface="Arial" pitchFamily="34" charset="0"/>
                <a:cs typeface="Arial" pitchFamily="34" charset="0"/>
              </a:rPr>
              <a:t>mapping thread </a:t>
            </a:r>
            <a:r>
              <a:rPr lang="en-US" sz="2800" dirty="0">
                <a:solidFill>
                  <a:srgbClr val="FFFF00"/>
                </a:solidFill>
                <a:latin typeface="Arial" pitchFamily="34" charset="0"/>
                <a:cs typeface="Arial" pitchFamily="34" charset="0"/>
              </a:rPr>
              <a:t>per chapter</a:t>
            </a:r>
          </a:p>
        </p:txBody>
      </p:sp>
    </p:spTree>
    <p:extLst>
      <p:ext uri="{BB962C8B-B14F-4D97-AF65-F5344CB8AC3E}">
        <p14:creationId xmlns:p14="http://schemas.microsoft.com/office/powerpoint/2010/main" val="154766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Phase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a:t>
            </a:fld>
            <a:endParaRPr lang="en-US" dirty="0"/>
          </a:p>
        </p:txBody>
      </p:sp>
      <p:grpSp>
        <p:nvGrpSpPr>
          <p:cNvPr id="13" name="Group 12"/>
          <p:cNvGrpSpPr/>
          <p:nvPr/>
        </p:nvGrpSpPr>
        <p:grpSpPr>
          <a:xfrm>
            <a:off x="588688" y="3808837"/>
            <a:ext cx="2086773" cy="2097383"/>
            <a:chOff x="588688" y="3641749"/>
            <a:chExt cx="2086773" cy="2097383"/>
          </a:xfrm>
        </p:grpSpPr>
        <p:pic>
          <p:nvPicPr>
            <p:cNvPr id="5"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88" y="3641749"/>
              <a:ext cx="2086773" cy="15640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bwMode="auto">
            <a:xfrm>
              <a:off x="789536" y="5215912"/>
              <a:ext cx="1685077"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chapter 1</a:t>
              </a:r>
            </a:p>
          </p:txBody>
        </p:sp>
      </p:grpSp>
      <p:grpSp>
        <p:nvGrpSpPr>
          <p:cNvPr id="21" name="Group 13"/>
          <p:cNvGrpSpPr>
            <a:grpSpLocks/>
          </p:cNvGrpSpPr>
          <p:nvPr/>
        </p:nvGrpSpPr>
        <p:grpSpPr bwMode="auto">
          <a:xfrm flipH="1">
            <a:off x="588688" y="2864991"/>
            <a:ext cx="1218322" cy="1088401"/>
            <a:chOff x="864" y="1968"/>
            <a:chExt cx="912" cy="816"/>
          </a:xfrm>
          <a:effectLst>
            <a:glow rad="139700">
              <a:schemeClr val="accent3">
                <a:satMod val="175000"/>
                <a:alpha val="40000"/>
              </a:schemeClr>
            </a:glow>
          </a:effectLst>
        </p:grpSpPr>
        <p:sp>
          <p:nvSpPr>
            <p:cNvPr id="2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63" name="Rounded Rectangular Callout 62"/>
          <p:cNvSpPr/>
          <p:nvPr/>
        </p:nvSpPr>
        <p:spPr>
          <a:xfrm>
            <a:off x="3064737" y="1889961"/>
            <a:ext cx="1507859" cy="1773198"/>
          </a:xfrm>
          <a:prstGeom prst="wedgeRoundRectCallout">
            <a:avLst>
              <a:gd name="adj1" fmla="val -128189"/>
              <a:gd name="adj2" fmla="val 15551"/>
              <a:gd name="adj3" fmla="val 16667"/>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a:defRPr/>
            </a:pPr>
            <a:r>
              <a:rPr lang="en-US" sz="2000" dirty="0">
                <a:solidFill>
                  <a:srgbClr val="FFFF00"/>
                </a:solidFill>
                <a:latin typeface="Arial" pitchFamily="34" charset="0"/>
              </a:rPr>
              <a:t>alpha</a:t>
            </a:r>
            <a:r>
              <a:rPr lang="en-US" sz="2000" dirty="0">
                <a:solidFill>
                  <a:srgbClr val="FFFF00"/>
                </a:solidFill>
                <a:latin typeface="Arial" pitchFamily="34" charset="0"/>
                <a:cs typeface="Arial" pitchFamily="34" charset="0"/>
                <a:sym typeface="Symbol"/>
              </a:rPr>
              <a:t>  9</a:t>
            </a:r>
          </a:p>
          <a:p>
            <a:pPr algn="ctr">
              <a:defRPr/>
            </a:pPr>
            <a:r>
              <a:rPr lang="en-US" sz="2000" dirty="0">
                <a:solidFill>
                  <a:srgbClr val="FFFF00"/>
                </a:solidFill>
                <a:latin typeface="Arial" pitchFamily="34" charset="0"/>
              </a:rPr>
              <a:t>juliet</a:t>
            </a:r>
            <a:r>
              <a:rPr lang="en-US" sz="2000" dirty="0">
                <a:solidFill>
                  <a:srgbClr val="FFFF00"/>
                </a:solidFill>
                <a:latin typeface="Arial" pitchFamily="34" charset="0"/>
                <a:cs typeface="Arial" pitchFamily="34" charset="0"/>
                <a:sym typeface="Symbol"/>
              </a:rPr>
              <a:t>  2</a:t>
            </a:r>
            <a:r>
              <a:rPr lang="en-US" sz="2000" dirty="0">
                <a:solidFill>
                  <a:srgbClr val="FFFF00"/>
                </a:solidFill>
                <a:latin typeface="Arial" pitchFamily="34" charset="0"/>
              </a:rPr>
              <a:t>,</a:t>
            </a:r>
          </a:p>
          <a:p>
            <a:pPr algn="ctr">
              <a:defRPr/>
            </a:pPr>
            <a:r>
              <a:rPr lang="en-US" sz="2000" dirty="0">
                <a:solidFill>
                  <a:srgbClr val="FFFF00"/>
                </a:solidFill>
                <a:latin typeface="Arial" pitchFamily="34" charset="0"/>
              </a:rPr>
              <a:t>alpha </a:t>
            </a:r>
            <a:r>
              <a:rPr lang="en-US" sz="2000" dirty="0">
                <a:solidFill>
                  <a:srgbClr val="FFFF00"/>
                </a:solidFill>
                <a:latin typeface="Arial" pitchFamily="34" charset="0"/>
                <a:cs typeface="Arial" pitchFamily="34" charset="0"/>
                <a:sym typeface="Symbol"/>
              </a:rPr>
              <a:t> 1</a:t>
            </a:r>
            <a:endParaRPr lang="en-US" sz="2000" dirty="0">
              <a:solidFill>
                <a:srgbClr val="FFFF00"/>
              </a:solidFill>
              <a:latin typeface="Arial" pitchFamily="34" charset="0"/>
            </a:endParaRPr>
          </a:p>
          <a:p>
            <a:pPr algn="ctr">
              <a:defRPr/>
            </a:pPr>
            <a:r>
              <a:rPr lang="en-US" sz="2000" dirty="0">
                <a:solidFill>
                  <a:srgbClr val="FFFF00"/>
                </a:solidFill>
                <a:latin typeface="Arial" pitchFamily="34" charset="0"/>
              </a:rPr>
              <a:t>tango</a:t>
            </a:r>
            <a:r>
              <a:rPr lang="en-US" sz="2000" dirty="0">
                <a:solidFill>
                  <a:srgbClr val="FFFF00"/>
                </a:solidFill>
                <a:latin typeface="Arial" pitchFamily="34" charset="0"/>
                <a:cs typeface="Arial" pitchFamily="34" charset="0"/>
                <a:sym typeface="Symbol"/>
              </a:rPr>
              <a:t>  4</a:t>
            </a:r>
          </a:p>
          <a:p>
            <a:pPr algn="ctr">
              <a:defRPr/>
            </a:pPr>
            <a:r>
              <a:rPr lang="en-US" sz="2000" dirty="0">
                <a:solidFill>
                  <a:srgbClr val="FFFF00"/>
                </a:solidFill>
                <a:latin typeface="Arial" pitchFamily="34" charset="0"/>
              </a:rPr>
              <a:t> …</a:t>
            </a:r>
          </a:p>
        </p:txBody>
      </p:sp>
      <p:sp>
        <p:nvSpPr>
          <p:cNvPr id="64" name="Text Box 122"/>
          <p:cNvSpPr txBox="1">
            <a:spLocks noChangeArrowheads="1"/>
          </p:cNvSpPr>
          <p:nvPr/>
        </p:nvSpPr>
        <p:spPr bwMode="auto">
          <a:xfrm>
            <a:off x="1807010" y="3217995"/>
            <a:ext cx="6944530"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each mapper</a:t>
            </a:r>
            <a:r>
              <a:rPr lang="en-US" sz="2800" i="1" dirty="0">
                <a:solidFill>
                  <a:srgbClr val="FFFF00"/>
                </a:solidFill>
                <a:latin typeface="Arial" pitchFamily="34" charset="0"/>
                <a:cs typeface="Arial" pitchFamily="34" charset="0"/>
              </a:rPr>
              <a:t> </a:t>
            </a:r>
            <a:r>
              <a:rPr lang="en-US" sz="2800" dirty="0">
                <a:solidFill>
                  <a:srgbClr val="FFFF00"/>
                </a:solidFill>
                <a:latin typeface="Arial" pitchFamily="34" charset="0"/>
                <a:cs typeface="Arial" pitchFamily="34" charset="0"/>
              </a:rPr>
              <a:t>thread produces a </a:t>
            </a:r>
            <a:r>
              <a:rPr lang="en-US" sz="2800" i="1" dirty="0">
                <a:solidFill>
                  <a:schemeClr val="bg1"/>
                </a:solidFill>
                <a:latin typeface="Arial" pitchFamily="34" charset="0"/>
                <a:cs typeface="Arial" pitchFamily="34" charset="0"/>
              </a:rPr>
              <a:t>stream</a:t>
            </a:r>
            <a:r>
              <a:rPr lang="en-US" sz="2800" dirty="0">
                <a:solidFill>
                  <a:srgbClr val="FFFF00"/>
                </a:solidFill>
                <a:latin typeface="Arial" pitchFamily="34" charset="0"/>
                <a:cs typeface="Arial" pitchFamily="34" charset="0"/>
              </a:rPr>
              <a:t> …</a:t>
            </a:r>
          </a:p>
        </p:txBody>
      </p:sp>
      <p:sp>
        <p:nvSpPr>
          <p:cNvPr id="65" name="Text Box 122"/>
          <p:cNvSpPr txBox="1">
            <a:spLocks noChangeArrowheads="1"/>
          </p:cNvSpPr>
          <p:nvPr/>
        </p:nvSpPr>
        <p:spPr bwMode="auto">
          <a:xfrm>
            <a:off x="4564549" y="3621698"/>
            <a:ext cx="3462807"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of </a:t>
            </a:r>
            <a:r>
              <a:rPr lang="en-US" sz="2800" i="1" dirty="0">
                <a:solidFill>
                  <a:schemeClr val="bg1"/>
                </a:solidFill>
                <a:latin typeface="Arial" pitchFamily="34" charset="0"/>
                <a:cs typeface="Arial" pitchFamily="34" charset="0"/>
              </a:rPr>
              <a:t>key-value</a:t>
            </a:r>
            <a:r>
              <a:rPr lang="en-US" sz="2800" dirty="0">
                <a:solidFill>
                  <a:srgbClr val="FFFF00"/>
                </a:solidFill>
                <a:latin typeface="Arial" pitchFamily="34" charset="0"/>
                <a:cs typeface="Arial" pitchFamily="34" charset="0"/>
              </a:rPr>
              <a:t> pairs …</a:t>
            </a:r>
          </a:p>
        </p:txBody>
      </p:sp>
      <p:sp>
        <p:nvSpPr>
          <p:cNvPr id="66" name="Text Box 122"/>
          <p:cNvSpPr txBox="1">
            <a:spLocks noChangeArrowheads="1"/>
          </p:cNvSpPr>
          <p:nvPr/>
        </p:nvSpPr>
        <p:spPr bwMode="auto">
          <a:xfrm>
            <a:off x="7027991" y="4088375"/>
            <a:ext cx="1723549"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key: word</a:t>
            </a:r>
          </a:p>
        </p:txBody>
      </p:sp>
      <p:sp>
        <p:nvSpPr>
          <p:cNvPr id="67" name="Text Box 122"/>
          <p:cNvSpPr txBox="1">
            <a:spLocks noChangeArrowheads="1"/>
          </p:cNvSpPr>
          <p:nvPr/>
        </p:nvSpPr>
        <p:spPr bwMode="auto">
          <a:xfrm>
            <a:off x="5948761" y="4526712"/>
            <a:ext cx="2964273"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value: local count</a:t>
            </a:r>
          </a:p>
        </p:txBody>
      </p:sp>
    </p:spTree>
    <p:extLst>
      <p:ext uri="{BB962C8B-B14F-4D97-AF65-F5344CB8AC3E}">
        <p14:creationId xmlns:p14="http://schemas.microsoft.com/office/powerpoint/2010/main" val="312924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a:t>
            </a:fld>
            <a:endParaRPr lang="en-US" sz="1400" b="0" dirty="0">
              <a:solidFill>
                <a:schemeClr val="tx1"/>
              </a:solidFill>
              <a:latin typeface="Arial" charset="0"/>
              <a:cs typeface="Arial" charset="0"/>
            </a:endParaRPr>
          </a:p>
        </p:txBody>
      </p:sp>
      <p:pic>
        <p:nvPicPr>
          <p:cNvPr id="75779" name="Picture 10" descr="mag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5781" name="Text Box 3"/>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1145286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F32C52F0-5F60-7B18-19CD-4D29A283A427}"/>
              </a:ext>
            </a:extLst>
          </p:cNvPr>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12</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 name="Rounded Rectangular Callout 6"/>
          <p:cNvSpPr/>
          <p:nvPr/>
        </p:nvSpPr>
        <p:spPr>
          <a:xfrm>
            <a:off x="4515356" y="2023419"/>
            <a:ext cx="849663" cy="553133"/>
          </a:xfrm>
          <a:prstGeom prst="wedgeRoundRectCallout">
            <a:avLst>
              <a:gd name="adj1" fmla="val 26945"/>
              <a:gd name="adj2" fmla="val 431078"/>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952067" y="4872056"/>
            <a:ext cx="426430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input: document fragment</a:t>
            </a:r>
          </a:p>
        </p:txBody>
      </p:sp>
    </p:spTree>
    <p:extLst>
      <p:ext uri="{BB962C8B-B14F-4D97-AF65-F5344CB8AC3E}">
        <p14:creationId xmlns:p14="http://schemas.microsoft.com/office/powerpoint/2010/main" val="354615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447D8DEA-7E22-5CF7-6D28-E7612F9AE7CC}"/>
              </a:ext>
            </a:extLst>
          </p:cNvPr>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13</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 name="Rounded Rectangular Callout 6"/>
          <p:cNvSpPr/>
          <p:nvPr/>
        </p:nvSpPr>
        <p:spPr>
          <a:xfrm>
            <a:off x="5377912" y="1986867"/>
            <a:ext cx="470628" cy="553133"/>
          </a:xfrm>
          <a:prstGeom prst="wedgeRoundRectCallout">
            <a:avLst>
              <a:gd name="adj1" fmla="val -32164"/>
              <a:gd name="adj2" fmla="val 440971"/>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5222928" y="4844781"/>
            <a:ext cx="332494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key: individual word</a:t>
            </a:r>
          </a:p>
        </p:txBody>
      </p:sp>
    </p:spTree>
    <p:extLst>
      <p:ext uri="{BB962C8B-B14F-4D97-AF65-F5344CB8AC3E}">
        <p14:creationId xmlns:p14="http://schemas.microsoft.com/office/powerpoint/2010/main" val="186050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49182783-3C42-2F70-FF53-7A3ED1231FB6}"/>
              </a:ext>
            </a:extLst>
          </p:cNvPr>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14</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 name="Rounded Rectangular Callout 6"/>
          <p:cNvSpPr/>
          <p:nvPr/>
        </p:nvSpPr>
        <p:spPr>
          <a:xfrm>
            <a:off x="5979762" y="2017262"/>
            <a:ext cx="502519" cy="553133"/>
          </a:xfrm>
          <a:prstGeom prst="wedgeRoundRectCallout">
            <a:avLst>
              <a:gd name="adj1" fmla="val -232567"/>
              <a:gd name="adj2" fmla="val 49423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4572000" y="5106391"/>
            <a:ext cx="296427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value: local count</a:t>
            </a:r>
          </a:p>
        </p:txBody>
      </p:sp>
    </p:spTree>
    <p:extLst>
      <p:ext uri="{BB962C8B-B14F-4D97-AF65-F5344CB8AC3E}">
        <p14:creationId xmlns:p14="http://schemas.microsoft.com/office/powerpoint/2010/main" val="3905285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7426F666-7C93-7D50-24C3-C320D537FBE3}"/>
              </a:ext>
            </a:extLst>
          </p:cNvPr>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15</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 name="Rounded Rectangular Callout 6"/>
          <p:cNvSpPr/>
          <p:nvPr/>
        </p:nvSpPr>
        <p:spPr>
          <a:xfrm>
            <a:off x="2567412" y="2444754"/>
            <a:ext cx="3005380" cy="553133"/>
          </a:xfrm>
          <a:prstGeom prst="wedgeRoundRectCallout">
            <a:avLst>
              <a:gd name="adj1" fmla="val -6967"/>
              <a:gd name="adj2" fmla="val 447046"/>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1245565" y="5235420"/>
            <a:ext cx="6960560"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 task that runs in parallel with other tasks</a:t>
            </a:r>
          </a:p>
        </p:txBody>
      </p:sp>
    </p:spTree>
    <p:extLst>
      <p:ext uri="{BB962C8B-B14F-4D97-AF65-F5344CB8AC3E}">
        <p14:creationId xmlns:p14="http://schemas.microsoft.com/office/powerpoint/2010/main" val="299006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36CBC0D-7C0D-10DC-A16C-67ED189595BD}"/>
              </a:ext>
            </a:extLst>
          </p:cNvPr>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16</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 name="Rounded Rectangular Callout 6"/>
          <p:cNvSpPr/>
          <p:nvPr/>
        </p:nvSpPr>
        <p:spPr>
          <a:xfrm>
            <a:off x="5188060" y="2450086"/>
            <a:ext cx="2177829" cy="553133"/>
          </a:xfrm>
          <a:prstGeom prst="wedgeRoundRectCallout">
            <a:avLst>
              <a:gd name="adj1" fmla="val -6967"/>
              <a:gd name="adj2" fmla="val 447046"/>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275843" y="5235420"/>
            <a:ext cx="517802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produces a map: word </a:t>
            </a:r>
            <a:r>
              <a:rPr lang="en-US" sz="2800" dirty="0">
                <a:solidFill>
                  <a:srgbClr val="FFFF00"/>
                </a:solidFill>
                <a:latin typeface="Arial" pitchFamily="34" charset="0"/>
                <a:cs typeface="Arial" pitchFamily="34" charset="0"/>
                <a:sym typeface="Symbol"/>
              </a:rPr>
              <a:t> count</a:t>
            </a:r>
            <a:endParaRPr lang="en-US" sz="28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261916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759153F-CAFD-265F-043C-25C7600777EA}"/>
              </a:ext>
            </a:extLst>
          </p:cNvPr>
          <p:cNvSpPr txBox="1">
            <a:spLocks noChangeArrowheads="1"/>
          </p:cNvSpPr>
          <p:nvPr/>
        </p:nvSpPr>
        <p:spPr bwMode="auto">
          <a:xfrm>
            <a:off x="386557" y="2057400"/>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input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anInput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17</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Mapper Class</a:t>
            </a:r>
          </a:p>
        </p:txBody>
      </p:sp>
      <p:sp>
        <p:nvSpPr>
          <p:cNvPr id="7" name="Rounded Rectangular Callout 6"/>
          <p:cNvSpPr/>
          <p:nvPr/>
        </p:nvSpPr>
        <p:spPr>
          <a:xfrm>
            <a:off x="613246" y="3270471"/>
            <a:ext cx="7724842" cy="1115549"/>
          </a:xfrm>
          <a:prstGeom prst="wedgeRoundRectCallout">
            <a:avLst>
              <a:gd name="adj1" fmla="val 8482"/>
              <a:gd name="adj2" fmla="val 13584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1139810" y="5588090"/>
            <a:ext cx="6864380"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initialize input: which document fragment?</a:t>
            </a:r>
          </a:p>
        </p:txBody>
      </p:sp>
    </p:spTree>
    <p:extLst>
      <p:ext uri="{BB962C8B-B14F-4D97-AF65-F5344CB8AC3E}">
        <p14:creationId xmlns:p14="http://schemas.microsoft.com/office/powerpoint/2010/main" val="4197657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3"/>
          <p:cNvSpPr txBox="1">
            <a:spLocks noChangeArrowheads="1"/>
          </p:cNvSpPr>
          <p:nvPr/>
        </p:nvSpPr>
        <p:spPr bwMode="auto">
          <a:xfrm>
            <a:off x="386558" y="1669942"/>
            <a:ext cx="7858540"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WordCountMapper</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mapreduce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&gt;,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Long</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&gt;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18</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Tree>
    <p:extLst>
      <p:ext uri="{BB962C8B-B14F-4D97-AF65-F5344CB8AC3E}">
        <p14:creationId xmlns:p14="http://schemas.microsoft.com/office/powerpoint/2010/main" val="218493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C575020F-E21E-96E8-2CAA-47D87CDDC569}"/>
              </a:ext>
            </a:extLst>
          </p:cNvPr>
          <p:cNvSpPr txBox="1">
            <a:spLocks noChangeArrowheads="1"/>
          </p:cNvSpPr>
          <p:nvPr/>
        </p:nvSpPr>
        <p:spPr bwMode="auto">
          <a:xfrm>
            <a:off x="386558" y="1669942"/>
            <a:ext cx="7858540"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WordCountMapper</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mapreduce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&gt;,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Long</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&gt;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xfrm>
            <a:off x="3151360" y="6248400"/>
            <a:ext cx="3152775"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19</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495135" y="2534054"/>
            <a:ext cx="2820693" cy="557775"/>
          </a:xfrm>
          <a:prstGeom prst="wedgeRoundRectCallout">
            <a:avLst>
              <a:gd name="adj1" fmla="val 5735"/>
              <a:gd name="adj2" fmla="val 15529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86558" y="3749874"/>
            <a:ext cx="3667975"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document fragment is list of words</a:t>
            </a:r>
          </a:p>
        </p:txBody>
      </p:sp>
    </p:spTree>
    <p:extLst>
      <p:ext uri="{BB962C8B-B14F-4D97-AF65-F5344CB8AC3E}">
        <p14:creationId xmlns:p14="http://schemas.microsoft.com/office/powerpoint/2010/main" val="913022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77D37F2B-FC11-AF20-B25E-52CAA885256D}"/>
              </a:ext>
            </a:extLst>
          </p:cNvPr>
          <p:cNvSpPr txBox="1">
            <a:spLocks noChangeArrowheads="1"/>
          </p:cNvSpPr>
          <p:nvPr/>
        </p:nvSpPr>
        <p:spPr bwMode="auto">
          <a:xfrm>
            <a:off x="386558" y="1669942"/>
            <a:ext cx="7858540"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WordCountMapper</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mapreduce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&gt;,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Long</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&gt;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20</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495135" y="2484456"/>
            <a:ext cx="2820693" cy="557775"/>
          </a:xfrm>
          <a:prstGeom prst="wedgeRoundRectCallout">
            <a:avLst>
              <a:gd name="adj1" fmla="val 5735"/>
              <a:gd name="adj2" fmla="val 15529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86558" y="3749874"/>
            <a:ext cx="3667975"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document fragment is list of words</a:t>
            </a:r>
          </a:p>
        </p:txBody>
      </p:sp>
      <p:sp>
        <p:nvSpPr>
          <p:cNvPr id="9" name="Rounded Rectangular Callout 8"/>
          <p:cNvSpPr/>
          <p:nvPr/>
        </p:nvSpPr>
        <p:spPr>
          <a:xfrm>
            <a:off x="4238403" y="2447315"/>
            <a:ext cx="1751309" cy="557775"/>
          </a:xfrm>
          <a:prstGeom prst="wedgeRoundRectCallout">
            <a:avLst>
              <a:gd name="adj1" fmla="val -32318"/>
              <a:gd name="adj2" fmla="val 26365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Text Box 122"/>
          <p:cNvSpPr txBox="1">
            <a:spLocks noChangeArrowheads="1"/>
          </p:cNvSpPr>
          <p:nvPr/>
        </p:nvSpPr>
        <p:spPr bwMode="auto">
          <a:xfrm>
            <a:off x="2832707" y="4384739"/>
            <a:ext cx="325812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map each word …</a:t>
            </a:r>
          </a:p>
        </p:txBody>
      </p:sp>
    </p:spTree>
    <p:extLst>
      <p:ext uri="{BB962C8B-B14F-4D97-AF65-F5344CB8AC3E}">
        <p14:creationId xmlns:p14="http://schemas.microsoft.com/office/powerpoint/2010/main" val="3249134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31C486C-8993-EE2E-52C5-BB9BE1CACCE3}"/>
              </a:ext>
            </a:extLst>
          </p:cNvPr>
          <p:cNvSpPr txBox="1">
            <a:spLocks noChangeArrowheads="1"/>
          </p:cNvSpPr>
          <p:nvPr/>
        </p:nvSpPr>
        <p:spPr bwMode="auto">
          <a:xfrm>
            <a:off x="386558" y="1669942"/>
            <a:ext cx="7858540"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WordCountMapper</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mapreduce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Mapper</a:t>
            </a:r>
            <a:r>
              <a:rPr lang="en-US" sz="2800" b="0" dirty="0">
                <a:solidFill>
                  <a:srgbClr val="D4D4D4"/>
                </a:solidFill>
                <a:effectLst/>
                <a:latin typeface="Consolas" panose="020B0609020204030204" pitchFamily="49" charset="0"/>
              </a:rPr>
              <a:t>&lt;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&gt;,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Long</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&gt;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21</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495135" y="2550351"/>
            <a:ext cx="2820693" cy="557775"/>
          </a:xfrm>
          <a:prstGeom prst="wedgeRoundRectCallout">
            <a:avLst>
              <a:gd name="adj1" fmla="val 5735"/>
              <a:gd name="adj2" fmla="val 15529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86558" y="3749874"/>
            <a:ext cx="3667975"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document fragment is list of words</a:t>
            </a:r>
          </a:p>
        </p:txBody>
      </p:sp>
      <p:sp>
        <p:nvSpPr>
          <p:cNvPr id="9" name="Rounded Rectangular Callout 8"/>
          <p:cNvSpPr/>
          <p:nvPr/>
        </p:nvSpPr>
        <p:spPr>
          <a:xfrm>
            <a:off x="4327678" y="2509375"/>
            <a:ext cx="1548022" cy="557775"/>
          </a:xfrm>
          <a:prstGeom prst="wedgeRoundRectCallout">
            <a:avLst>
              <a:gd name="adj1" fmla="val -32318"/>
              <a:gd name="adj2" fmla="val 26365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Text Box 122"/>
          <p:cNvSpPr txBox="1">
            <a:spLocks noChangeArrowheads="1"/>
          </p:cNvSpPr>
          <p:nvPr/>
        </p:nvSpPr>
        <p:spPr bwMode="auto">
          <a:xfrm>
            <a:off x="2832707" y="4384739"/>
            <a:ext cx="325812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map each word …</a:t>
            </a:r>
          </a:p>
        </p:txBody>
      </p:sp>
      <p:sp>
        <p:nvSpPr>
          <p:cNvPr id="11" name="Rounded Rectangular Callout 10"/>
          <p:cNvSpPr/>
          <p:nvPr/>
        </p:nvSpPr>
        <p:spPr>
          <a:xfrm>
            <a:off x="5955033" y="2509375"/>
            <a:ext cx="1425844" cy="557775"/>
          </a:xfrm>
          <a:prstGeom prst="wedgeRoundRectCallout">
            <a:avLst>
              <a:gd name="adj1" fmla="val -19274"/>
              <a:gd name="adj2" fmla="val 32756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2" name="Text Box 122"/>
          <p:cNvSpPr txBox="1">
            <a:spLocks noChangeArrowheads="1"/>
          </p:cNvSpPr>
          <p:nvPr/>
        </p:nvSpPr>
        <p:spPr bwMode="auto">
          <a:xfrm>
            <a:off x="4864046" y="4826684"/>
            <a:ext cx="2652633"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to its count in the fragment</a:t>
            </a:r>
          </a:p>
        </p:txBody>
      </p:sp>
    </p:spTree>
    <p:extLst>
      <p:ext uri="{BB962C8B-B14F-4D97-AF65-F5344CB8AC3E}">
        <p14:creationId xmlns:p14="http://schemas.microsoft.com/office/powerpoint/2010/main" val="2262069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22</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5781" name="Text Box 3"/>
          <p:cNvSpPr txBox="1">
            <a:spLocks noChangeArrowheads="1"/>
          </p:cNvSpPr>
          <p:nvPr/>
        </p:nvSpPr>
        <p:spPr bwMode="auto">
          <a:xfrm>
            <a:off x="116238" y="1669942"/>
            <a:ext cx="8911524"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&lt;String,Long&gt; </a:t>
            </a:r>
            <a:r>
              <a:rPr lang="en-US" sz="2800" b="0" dirty="0">
                <a:solidFill>
                  <a:srgbClr val="DCDCAA"/>
                </a:solidFill>
                <a:effectLst/>
                <a:latin typeface="Consolas" panose="020B0609020204030204" pitchFamily="49" charset="0"/>
              </a:rPr>
              <a:t>compute</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a:t>
            </a:r>
            <a:r>
              <a:rPr lang="en-US" sz="2800" b="0" dirty="0">
                <a:solidFill>
                  <a:srgbClr val="C586C0"/>
                </a:solidFill>
                <a:effectLst/>
                <a:latin typeface="Consolas" panose="020B0609020204030204" pitchFamily="49" charset="0"/>
              </a:rPr>
              <a:t>new</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HashMap</a:t>
            </a:r>
            <a:r>
              <a:rPr lang="en-US" sz="2800" b="0" dirty="0">
                <a:solidFill>
                  <a:srgbClr val="D4D4D4"/>
                </a:solidFill>
                <a:effectLst/>
                <a:latin typeface="Consolas" panose="020B0609020204030204" pitchFamily="49" charset="0"/>
              </a:rPr>
              <a:t>&lt;&gt;();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for</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word</a:t>
            </a:r>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 input)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merge</a:t>
            </a:r>
            <a:r>
              <a:rPr lang="en-US" sz="2800" b="0" dirty="0">
                <a:solidFill>
                  <a:srgbClr val="D4D4D4"/>
                </a:solidFill>
                <a:effectLst/>
                <a:latin typeface="Consolas" panose="020B0609020204030204" pitchFamily="49" charset="0"/>
              </a:rPr>
              <a:t>(word,</a:t>
            </a:r>
          </a:p>
          <a:p>
            <a:pPr algn="l"/>
            <a:r>
              <a:rPr lang="en-US" sz="2800" b="0" dirty="0">
                <a:solidFill>
                  <a:srgbClr val="D4D4D4"/>
                </a:solidFill>
                <a:effectLst/>
                <a:latin typeface="Consolas" panose="020B0609020204030204" pitchFamily="49" charset="0"/>
              </a:rPr>
              <a:t>                  </a:t>
            </a:r>
            <a:r>
              <a:rPr lang="en-US" sz="2800" b="0" dirty="0">
                <a:solidFill>
                  <a:srgbClr val="B5CEA8"/>
                </a:solidFill>
                <a:effectLst/>
                <a:latin typeface="Consolas" panose="020B0609020204030204" pitchFamily="49" charset="0"/>
              </a:rPr>
              <a:t>1L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(x, y)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x + y);</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map;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Tree>
    <p:extLst>
      <p:ext uri="{BB962C8B-B14F-4D97-AF65-F5344CB8AC3E}">
        <p14:creationId xmlns:p14="http://schemas.microsoft.com/office/powerpoint/2010/main" val="1740066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B294C188-7CDF-38E3-6256-27B07CCF49E7}"/>
              </a:ext>
            </a:extLst>
          </p:cNvPr>
          <p:cNvSpPr txBox="1">
            <a:spLocks noChangeArrowheads="1"/>
          </p:cNvSpPr>
          <p:nvPr/>
        </p:nvSpPr>
        <p:spPr bwMode="auto">
          <a:xfrm>
            <a:off x="116238" y="1669942"/>
            <a:ext cx="8911524"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&lt;String,Long&gt; </a:t>
            </a:r>
            <a:r>
              <a:rPr lang="en-US" sz="2800" b="0" dirty="0">
                <a:solidFill>
                  <a:srgbClr val="DCDCAA"/>
                </a:solidFill>
                <a:effectLst/>
                <a:latin typeface="Consolas" panose="020B0609020204030204" pitchFamily="49" charset="0"/>
              </a:rPr>
              <a:t>compute</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a:t>
            </a:r>
            <a:r>
              <a:rPr lang="en-US" sz="2800" b="0" dirty="0">
                <a:solidFill>
                  <a:srgbClr val="C586C0"/>
                </a:solidFill>
                <a:effectLst/>
                <a:latin typeface="Consolas" panose="020B0609020204030204" pitchFamily="49" charset="0"/>
              </a:rPr>
              <a:t>new</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HashMap</a:t>
            </a:r>
            <a:r>
              <a:rPr lang="en-US" sz="2800" b="0" dirty="0">
                <a:solidFill>
                  <a:srgbClr val="D4D4D4"/>
                </a:solidFill>
                <a:effectLst/>
                <a:latin typeface="Consolas" panose="020B0609020204030204" pitchFamily="49" charset="0"/>
              </a:rPr>
              <a:t>&lt;&gt;();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for</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word</a:t>
            </a:r>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 input)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merge</a:t>
            </a:r>
            <a:r>
              <a:rPr lang="en-US" sz="2800" b="0" dirty="0">
                <a:solidFill>
                  <a:srgbClr val="D4D4D4"/>
                </a:solidFill>
                <a:effectLst/>
                <a:latin typeface="Consolas" panose="020B0609020204030204" pitchFamily="49" charset="0"/>
              </a:rPr>
              <a:t>(word,</a:t>
            </a:r>
          </a:p>
          <a:p>
            <a:pPr algn="l"/>
            <a:r>
              <a:rPr lang="en-US" sz="2800" b="0" dirty="0">
                <a:solidFill>
                  <a:srgbClr val="D4D4D4"/>
                </a:solidFill>
                <a:effectLst/>
                <a:latin typeface="Consolas" panose="020B0609020204030204" pitchFamily="49" charset="0"/>
              </a:rPr>
              <a:t>                  </a:t>
            </a:r>
            <a:r>
              <a:rPr lang="en-US" sz="2800" b="0" dirty="0">
                <a:solidFill>
                  <a:srgbClr val="B5CEA8"/>
                </a:solidFill>
                <a:effectLst/>
                <a:latin typeface="Consolas" panose="020B0609020204030204" pitchFamily="49" charset="0"/>
              </a:rPr>
              <a:t>1L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(x, y)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x + y);</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map;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23</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16238" y="1644913"/>
            <a:ext cx="5786621" cy="557775"/>
          </a:xfrm>
          <a:prstGeom prst="wedgeRoundRectCallout">
            <a:avLst>
              <a:gd name="adj1" fmla="val 7681"/>
              <a:gd name="adj2" fmla="val 413703"/>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937649" y="4216863"/>
            <a:ext cx="6470542"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the </a:t>
            </a:r>
            <a:r>
              <a:rPr lang="en-US" sz="2800" dirty="0">
                <a:solidFill>
                  <a:schemeClr val="bg1"/>
                </a:solidFill>
                <a:latin typeface="Consolas" panose="020B0609020204030204" pitchFamily="49" charset="0"/>
                <a:cs typeface="Courier New" panose="02070309020205020404" pitchFamily="49" charset="0"/>
              </a:rPr>
              <a:t>compute()</a:t>
            </a:r>
            <a:r>
              <a:rPr lang="en-US" sz="2800" dirty="0">
                <a:solidFill>
                  <a:schemeClr val="bg1"/>
                </a:solidFill>
                <a:latin typeface="Arial" pitchFamily="34" charset="0"/>
                <a:cs typeface="Arial" pitchFamily="34" charset="0"/>
              </a:rPr>
              <a:t> </a:t>
            </a:r>
            <a:r>
              <a:rPr lang="en-US" sz="2800" dirty="0">
                <a:solidFill>
                  <a:srgbClr val="FFFF00"/>
                </a:solidFill>
                <a:latin typeface="Arial" pitchFamily="34" charset="0"/>
                <a:cs typeface="Arial" pitchFamily="34" charset="0"/>
              </a:rPr>
              <a:t>method constructs the local word count</a:t>
            </a:r>
          </a:p>
        </p:txBody>
      </p:sp>
    </p:spTree>
    <p:extLst>
      <p:ext uri="{BB962C8B-B14F-4D97-AF65-F5344CB8AC3E}">
        <p14:creationId xmlns:p14="http://schemas.microsoft.com/office/powerpoint/2010/main" val="2408257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6E4DB09-BFB7-65E5-2F38-FFD6FEAA5E37}"/>
              </a:ext>
            </a:extLst>
          </p:cNvPr>
          <p:cNvSpPr txBox="1">
            <a:spLocks noChangeArrowheads="1"/>
          </p:cNvSpPr>
          <p:nvPr/>
        </p:nvSpPr>
        <p:spPr bwMode="auto">
          <a:xfrm>
            <a:off x="116238" y="1669942"/>
            <a:ext cx="8911524"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&lt;String,Long&gt; </a:t>
            </a:r>
            <a:r>
              <a:rPr lang="en-US" sz="2800" b="0" dirty="0">
                <a:solidFill>
                  <a:srgbClr val="DCDCAA"/>
                </a:solidFill>
                <a:effectLst/>
                <a:latin typeface="Consolas" panose="020B0609020204030204" pitchFamily="49" charset="0"/>
              </a:rPr>
              <a:t>compute</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a:t>
            </a:r>
            <a:r>
              <a:rPr lang="en-US" sz="2800" b="0" dirty="0">
                <a:solidFill>
                  <a:srgbClr val="C586C0"/>
                </a:solidFill>
                <a:effectLst/>
                <a:latin typeface="Consolas" panose="020B0609020204030204" pitchFamily="49" charset="0"/>
              </a:rPr>
              <a:t>new</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HashMap</a:t>
            </a:r>
            <a:r>
              <a:rPr lang="en-US" sz="2800" b="0" dirty="0">
                <a:solidFill>
                  <a:srgbClr val="D4D4D4"/>
                </a:solidFill>
                <a:effectLst/>
                <a:latin typeface="Consolas" panose="020B0609020204030204" pitchFamily="49" charset="0"/>
              </a:rPr>
              <a:t>&lt;&gt;();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for</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word</a:t>
            </a:r>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 input)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merge</a:t>
            </a:r>
            <a:r>
              <a:rPr lang="en-US" sz="2800" b="0" dirty="0">
                <a:solidFill>
                  <a:srgbClr val="D4D4D4"/>
                </a:solidFill>
                <a:effectLst/>
                <a:latin typeface="Consolas" panose="020B0609020204030204" pitchFamily="49" charset="0"/>
              </a:rPr>
              <a:t>(word,</a:t>
            </a:r>
          </a:p>
          <a:p>
            <a:pPr algn="l"/>
            <a:r>
              <a:rPr lang="en-US" sz="2800" b="0" dirty="0">
                <a:solidFill>
                  <a:srgbClr val="D4D4D4"/>
                </a:solidFill>
                <a:effectLst/>
                <a:latin typeface="Consolas" panose="020B0609020204030204" pitchFamily="49" charset="0"/>
              </a:rPr>
              <a:t>                  </a:t>
            </a:r>
            <a:r>
              <a:rPr lang="en-US" sz="2800" b="0" dirty="0">
                <a:solidFill>
                  <a:srgbClr val="B5CEA8"/>
                </a:solidFill>
                <a:effectLst/>
                <a:latin typeface="Consolas" panose="020B0609020204030204" pitchFamily="49" charset="0"/>
              </a:rPr>
              <a:t>1L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(x, y)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x + y);</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map;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24</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364211" y="2045725"/>
            <a:ext cx="8663551" cy="557775"/>
          </a:xfrm>
          <a:prstGeom prst="wedgeRoundRectCallout">
            <a:avLst>
              <a:gd name="adj1" fmla="val 7681"/>
              <a:gd name="adj2" fmla="val 413703"/>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949206" y="4762279"/>
            <a:ext cx="525323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create a map to hold the output</a:t>
            </a:r>
          </a:p>
        </p:txBody>
      </p:sp>
    </p:spTree>
    <p:extLst>
      <p:ext uri="{BB962C8B-B14F-4D97-AF65-F5344CB8AC3E}">
        <p14:creationId xmlns:p14="http://schemas.microsoft.com/office/powerpoint/2010/main" val="1603723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97FA6803-F8EB-5D7D-1176-05C589C729BB}"/>
              </a:ext>
            </a:extLst>
          </p:cNvPr>
          <p:cNvSpPr txBox="1">
            <a:spLocks noChangeArrowheads="1"/>
          </p:cNvSpPr>
          <p:nvPr/>
        </p:nvSpPr>
        <p:spPr bwMode="auto">
          <a:xfrm>
            <a:off x="116238" y="1669942"/>
            <a:ext cx="8911524"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&lt;String,Long&gt; </a:t>
            </a:r>
            <a:r>
              <a:rPr lang="en-US" sz="2800" b="0" dirty="0">
                <a:solidFill>
                  <a:srgbClr val="DCDCAA"/>
                </a:solidFill>
                <a:effectLst/>
                <a:latin typeface="Consolas" panose="020B0609020204030204" pitchFamily="49" charset="0"/>
              </a:rPr>
              <a:t>compute</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a:t>
            </a:r>
            <a:r>
              <a:rPr lang="en-US" sz="2800" b="0" dirty="0">
                <a:solidFill>
                  <a:srgbClr val="C586C0"/>
                </a:solidFill>
                <a:effectLst/>
                <a:latin typeface="Consolas" panose="020B0609020204030204" pitchFamily="49" charset="0"/>
              </a:rPr>
              <a:t>new</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HashMap</a:t>
            </a:r>
            <a:r>
              <a:rPr lang="en-US" sz="2800" b="0" dirty="0">
                <a:solidFill>
                  <a:srgbClr val="D4D4D4"/>
                </a:solidFill>
                <a:effectLst/>
                <a:latin typeface="Consolas" panose="020B0609020204030204" pitchFamily="49" charset="0"/>
              </a:rPr>
              <a:t>&lt;&gt;();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for</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word</a:t>
            </a:r>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 input)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merge</a:t>
            </a:r>
            <a:r>
              <a:rPr lang="en-US" sz="2800" b="0" dirty="0">
                <a:solidFill>
                  <a:srgbClr val="D4D4D4"/>
                </a:solidFill>
                <a:effectLst/>
                <a:latin typeface="Consolas" panose="020B0609020204030204" pitchFamily="49" charset="0"/>
              </a:rPr>
              <a:t>(word,</a:t>
            </a:r>
          </a:p>
          <a:p>
            <a:pPr algn="l"/>
            <a:r>
              <a:rPr lang="en-US" sz="2800" b="0" dirty="0">
                <a:solidFill>
                  <a:srgbClr val="D4D4D4"/>
                </a:solidFill>
                <a:effectLst/>
                <a:latin typeface="Consolas" panose="020B0609020204030204" pitchFamily="49" charset="0"/>
              </a:rPr>
              <a:t>                  </a:t>
            </a:r>
            <a:r>
              <a:rPr lang="en-US" sz="2800" b="0" dirty="0">
                <a:solidFill>
                  <a:srgbClr val="B5CEA8"/>
                </a:solidFill>
                <a:effectLst/>
                <a:latin typeface="Consolas" panose="020B0609020204030204" pitchFamily="49" charset="0"/>
              </a:rPr>
              <a:t>1L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(x, y)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x + y);</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map;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25</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084881" y="2523705"/>
            <a:ext cx="5852948" cy="557775"/>
          </a:xfrm>
          <a:prstGeom prst="wedgeRoundRectCallout">
            <a:avLst>
              <a:gd name="adj1" fmla="val 31155"/>
              <a:gd name="adj2" fmla="val 374803"/>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4572000" y="4968135"/>
            <a:ext cx="4238785"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examine each word in the document fragment</a:t>
            </a:r>
          </a:p>
        </p:txBody>
      </p:sp>
    </p:spTree>
    <p:extLst>
      <p:ext uri="{BB962C8B-B14F-4D97-AF65-F5344CB8AC3E}">
        <p14:creationId xmlns:p14="http://schemas.microsoft.com/office/powerpoint/2010/main" val="413765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722EE2F1-7A77-BBE0-313D-4924294C0D1D}"/>
              </a:ext>
            </a:extLst>
          </p:cNvPr>
          <p:cNvSpPr txBox="1">
            <a:spLocks noChangeArrowheads="1"/>
          </p:cNvSpPr>
          <p:nvPr/>
        </p:nvSpPr>
        <p:spPr bwMode="auto">
          <a:xfrm>
            <a:off x="116238" y="1669942"/>
            <a:ext cx="8911524"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&lt;String,Long&gt; </a:t>
            </a:r>
            <a:r>
              <a:rPr lang="en-US" sz="2800" b="0" dirty="0">
                <a:solidFill>
                  <a:srgbClr val="DCDCAA"/>
                </a:solidFill>
                <a:effectLst/>
                <a:latin typeface="Consolas" panose="020B0609020204030204" pitchFamily="49" charset="0"/>
              </a:rPr>
              <a:t>compute</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a:t>
            </a:r>
            <a:r>
              <a:rPr lang="en-US" sz="2800" b="0" dirty="0">
                <a:solidFill>
                  <a:srgbClr val="C586C0"/>
                </a:solidFill>
                <a:effectLst/>
                <a:latin typeface="Consolas" panose="020B0609020204030204" pitchFamily="49" charset="0"/>
              </a:rPr>
              <a:t>new</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HashMap</a:t>
            </a:r>
            <a:r>
              <a:rPr lang="en-US" sz="2800" b="0" dirty="0">
                <a:solidFill>
                  <a:srgbClr val="D4D4D4"/>
                </a:solidFill>
                <a:effectLst/>
                <a:latin typeface="Consolas" panose="020B0609020204030204" pitchFamily="49" charset="0"/>
              </a:rPr>
              <a:t>&lt;&gt;();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for</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word</a:t>
            </a:r>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 input)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merge</a:t>
            </a:r>
            <a:r>
              <a:rPr lang="en-US" sz="2800" b="0" dirty="0">
                <a:solidFill>
                  <a:srgbClr val="D4D4D4"/>
                </a:solidFill>
                <a:effectLst/>
                <a:latin typeface="Consolas" panose="020B0609020204030204" pitchFamily="49" charset="0"/>
              </a:rPr>
              <a:t>(word,</a:t>
            </a:r>
          </a:p>
          <a:p>
            <a:pPr algn="l"/>
            <a:r>
              <a:rPr lang="en-US" sz="2800" b="0" dirty="0">
                <a:solidFill>
                  <a:srgbClr val="D4D4D4"/>
                </a:solidFill>
                <a:effectLst/>
                <a:latin typeface="Consolas" panose="020B0609020204030204" pitchFamily="49" charset="0"/>
              </a:rPr>
              <a:t>                  </a:t>
            </a:r>
            <a:r>
              <a:rPr lang="en-US" sz="2800" b="0" dirty="0">
                <a:solidFill>
                  <a:srgbClr val="B5CEA8"/>
                </a:solidFill>
                <a:effectLst/>
                <a:latin typeface="Consolas" panose="020B0609020204030204" pitchFamily="49" charset="0"/>
              </a:rPr>
              <a:t>1L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(x, y)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x + y);</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map;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26</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689316" y="2945886"/>
            <a:ext cx="5604114" cy="1409137"/>
          </a:xfrm>
          <a:prstGeom prst="wedgeRoundRectCallout">
            <a:avLst>
              <a:gd name="adj1" fmla="val 9499"/>
              <a:gd name="adj2" fmla="val 119656"/>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1875295" y="5445188"/>
            <a:ext cx="4238785"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increment that word’s count in the map</a:t>
            </a:r>
          </a:p>
        </p:txBody>
      </p:sp>
    </p:spTree>
    <p:extLst>
      <p:ext uri="{BB962C8B-B14F-4D97-AF65-F5344CB8AC3E}">
        <p14:creationId xmlns:p14="http://schemas.microsoft.com/office/powerpoint/2010/main" val="1658316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E0EDDC5-B2DE-7C0C-8CBF-1E9615D328E1}"/>
              </a:ext>
            </a:extLst>
          </p:cNvPr>
          <p:cNvSpPr txBox="1">
            <a:spLocks noChangeArrowheads="1"/>
          </p:cNvSpPr>
          <p:nvPr/>
        </p:nvSpPr>
        <p:spPr bwMode="auto">
          <a:xfrm>
            <a:off x="116238" y="1669942"/>
            <a:ext cx="8911524"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&lt;String,Long&gt; </a:t>
            </a:r>
            <a:r>
              <a:rPr lang="en-US" sz="2800" b="0" dirty="0">
                <a:solidFill>
                  <a:srgbClr val="DCDCAA"/>
                </a:solidFill>
                <a:effectLst/>
                <a:latin typeface="Consolas" panose="020B0609020204030204" pitchFamily="49" charset="0"/>
              </a:rPr>
              <a:t>compute</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a:t>
            </a:r>
            <a:r>
              <a:rPr lang="en-US" sz="2800" b="0" dirty="0">
                <a:solidFill>
                  <a:srgbClr val="C586C0"/>
                </a:solidFill>
                <a:effectLst/>
                <a:latin typeface="Consolas" panose="020B0609020204030204" pitchFamily="49" charset="0"/>
              </a:rPr>
              <a:t>new</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HashMap</a:t>
            </a:r>
            <a:r>
              <a:rPr lang="en-US" sz="2800" b="0" dirty="0">
                <a:solidFill>
                  <a:srgbClr val="D4D4D4"/>
                </a:solidFill>
                <a:effectLst/>
                <a:latin typeface="Consolas" panose="020B0609020204030204" pitchFamily="49" charset="0"/>
              </a:rPr>
              <a:t>&lt;&gt;();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for</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word</a:t>
            </a:r>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 input)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merge</a:t>
            </a:r>
            <a:r>
              <a:rPr lang="en-US" sz="2800" b="0" dirty="0">
                <a:solidFill>
                  <a:srgbClr val="D4D4D4"/>
                </a:solidFill>
                <a:effectLst/>
                <a:latin typeface="Consolas" panose="020B0609020204030204" pitchFamily="49" charset="0"/>
              </a:rPr>
              <a:t>(word,</a:t>
            </a:r>
          </a:p>
          <a:p>
            <a:pPr algn="l"/>
            <a:r>
              <a:rPr lang="en-US" sz="2800" b="0" dirty="0">
                <a:solidFill>
                  <a:srgbClr val="D4D4D4"/>
                </a:solidFill>
                <a:effectLst/>
                <a:latin typeface="Consolas" panose="020B0609020204030204" pitchFamily="49" charset="0"/>
              </a:rPr>
              <a:t>                  </a:t>
            </a:r>
            <a:r>
              <a:rPr lang="en-US" sz="2800" b="0" dirty="0">
                <a:solidFill>
                  <a:srgbClr val="B5CEA8"/>
                </a:solidFill>
                <a:effectLst/>
                <a:latin typeface="Consolas" panose="020B0609020204030204" pitchFamily="49" charset="0"/>
              </a:rPr>
              <a:t>1L</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(x, y)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x + y);</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map;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27</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 Mapper</a:t>
            </a:r>
          </a:p>
        </p:txBody>
      </p:sp>
      <p:sp>
        <p:nvSpPr>
          <p:cNvPr id="7" name="Rounded Rectangular Callout 6"/>
          <p:cNvSpPr/>
          <p:nvPr/>
        </p:nvSpPr>
        <p:spPr>
          <a:xfrm>
            <a:off x="1270861" y="4541475"/>
            <a:ext cx="2723826" cy="704569"/>
          </a:xfrm>
          <a:prstGeom prst="wedgeRoundRectCallout">
            <a:avLst>
              <a:gd name="adj1" fmla="val 74933"/>
              <a:gd name="adj2" fmla="val 14071"/>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4788977" y="4416705"/>
            <a:ext cx="4238785"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when the local count is complete, return the map</a:t>
            </a:r>
          </a:p>
        </p:txBody>
      </p:sp>
    </p:spTree>
    <p:extLst>
      <p:ext uri="{BB962C8B-B14F-4D97-AF65-F5344CB8AC3E}">
        <p14:creationId xmlns:p14="http://schemas.microsoft.com/office/powerpoint/2010/main" val="125745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Phase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28</a:t>
            </a:fld>
            <a:endParaRPr lang="en-US" dirty="0"/>
          </a:p>
        </p:txBody>
      </p:sp>
      <p:sp>
        <p:nvSpPr>
          <p:cNvPr id="8" name="TextBox 7"/>
          <p:cNvSpPr txBox="1"/>
          <p:nvPr/>
        </p:nvSpPr>
        <p:spPr bwMode="auto">
          <a:xfrm>
            <a:off x="4849717" y="5629016"/>
            <a:ext cx="646331" cy="646331"/>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p>
        </p:txBody>
      </p:sp>
      <p:grpSp>
        <p:nvGrpSpPr>
          <p:cNvPr id="21" name="Group 13"/>
          <p:cNvGrpSpPr>
            <a:grpSpLocks/>
          </p:cNvGrpSpPr>
          <p:nvPr/>
        </p:nvGrpSpPr>
        <p:grpSpPr bwMode="auto">
          <a:xfrm flipH="1">
            <a:off x="1018023" y="5570497"/>
            <a:ext cx="788987" cy="704850"/>
            <a:chOff x="864" y="1968"/>
            <a:chExt cx="912" cy="816"/>
          </a:xfrm>
          <a:effectLst>
            <a:glow rad="139700">
              <a:schemeClr val="accent3">
                <a:satMod val="175000"/>
                <a:alpha val="40000"/>
              </a:schemeClr>
            </a:glow>
          </a:effectLst>
        </p:grpSpPr>
        <p:sp>
          <p:nvSpPr>
            <p:cNvPr id="2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36" name="Group 13"/>
          <p:cNvGrpSpPr>
            <a:grpSpLocks/>
          </p:cNvGrpSpPr>
          <p:nvPr/>
        </p:nvGrpSpPr>
        <p:grpSpPr bwMode="auto">
          <a:xfrm flipH="1">
            <a:off x="7025857" y="5570497"/>
            <a:ext cx="788987" cy="704850"/>
            <a:chOff x="864" y="1968"/>
            <a:chExt cx="912" cy="816"/>
          </a:xfrm>
          <a:effectLst>
            <a:glow rad="139700">
              <a:schemeClr val="accent3">
                <a:satMod val="175000"/>
                <a:alpha val="40000"/>
              </a:schemeClr>
            </a:glow>
          </a:effectLst>
        </p:grpSpPr>
        <p:sp>
          <p:nvSpPr>
            <p:cNvPr id="38"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39"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0"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1"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2"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3"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4"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5"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6"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7"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48"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grpSp>
      <p:grpSp>
        <p:nvGrpSpPr>
          <p:cNvPr id="50" name="Group 13"/>
          <p:cNvGrpSpPr>
            <a:grpSpLocks/>
          </p:cNvGrpSpPr>
          <p:nvPr/>
        </p:nvGrpSpPr>
        <p:grpSpPr bwMode="auto">
          <a:xfrm flipH="1">
            <a:off x="2933870" y="5570497"/>
            <a:ext cx="788987" cy="704850"/>
            <a:chOff x="864" y="1968"/>
            <a:chExt cx="912" cy="816"/>
          </a:xfrm>
          <a:effectLst>
            <a:glow rad="139700">
              <a:schemeClr val="accent3">
                <a:satMod val="175000"/>
                <a:alpha val="40000"/>
              </a:schemeClr>
            </a:glow>
          </a:effectLst>
        </p:grpSpPr>
        <p:sp>
          <p:nvSpPr>
            <p:cNvPr id="5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5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5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5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03" name="Group 13"/>
          <p:cNvGrpSpPr>
            <a:grpSpLocks/>
          </p:cNvGrpSpPr>
          <p:nvPr/>
        </p:nvGrpSpPr>
        <p:grpSpPr bwMode="auto">
          <a:xfrm flipH="1">
            <a:off x="3958065" y="2321585"/>
            <a:ext cx="788987" cy="704850"/>
            <a:chOff x="864" y="1968"/>
            <a:chExt cx="912" cy="816"/>
          </a:xfrm>
          <a:effectLst>
            <a:glow rad="139700">
              <a:schemeClr val="accent3">
                <a:satMod val="175000"/>
                <a:alpha val="40000"/>
              </a:schemeClr>
            </a:glow>
          </a:effectLst>
        </p:grpSpPr>
        <p:sp>
          <p:nvSpPr>
            <p:cNvPr id="104"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5"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6"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7"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8"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109"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110"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111"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4"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31" name="Rounded Rectangular Callout 130"/>
          <p:cNvSpPr/>
          <p:nvPr/>
        </p:nvSpPr>
        <p:spPr>
          <a:xfrm>
            <a:off x="5289601" y="1459074"/>
            <a:ext cx="1740985" cy="1464231"/>
          </a:xfrm>
          <a:prstGeom prst="wedgeRoundRectCallout">
            <a:avLst>
              <a:gd name="adj1" fmla="val -71128"/>
              <a:gd name="adj2" fmla="val 20675"/>
              <a:gd name="adj3" fmla="val 16667"/>
            </a:avLst>
          </a:prstGeom>
          <a:solidFill>
            <a:schemeClr val="tx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en-US" sz="2000" dirty="0">
                <a:solidFill>
                  <a:srgbClr val="FFFF00"/>
                </a:solidFill>
                <a:latin typeface="Arial" pitchFamily="34" charset="0"/>
                <a:cs typeface="Arial" pitchFamily="34" charset="0"/>
              </a:rPr>
              <a:t>alpha </a:t>
            </a:r>
            <a:r>
              <a:rPr lang="en-US" sz="2000" dirty="0">
                <a:solidFill>
                  <a:srgbClr val="FFFF00"/>
                </a:solidFill>
                <a:latin typeface="Arial" pitchFamily="34" charset="0"/>
                <a:cs typeface="Arial" pitchFamily="34" charset="0"/>
                <a:sym typeface="Symbol"/>
              </a:rPr>
              <a:t> 4</a:t>
            </a:r>
          </a:p>
          <a:p>
            <a:pPr algn="ctr"/>
            <a:r>
              <a:rPr lang="en-US" sz="2000" dirty="0">
                <a:solidFill>
                  <a:srgbClr val="FFFF00"/>
                </a:solidFill>
                <a:latin typeface="Arial" pitchFamily="34" charset="0"/>
                <a:cs typeface="Arial" pitchFamily="34" charset="0"/>
              </a:rPr>
              <a:t>bravo </a:t>
            </a:r>
            <a:r>
              <a:rPr lang="en-US" sz="2000" dirty="0">
                <a:solidFill>
                  <a:srgbClr val="FFFF00"/>
                </a:solidFill>
                <a:latin typeface="Arial" pitchFamily="34" charset="0"/>
                <a:cs typeface="Arial" pitchFamily="34" charset="0"/>
                <a:sym typeface="Symbol"/>
              </a:rPr>
              <a:t> 2</a:t>
            </a:r>
            <a:endParaRPr lang="en-US" sz="2000" dirty="0">
              <a:solidFill>
                <a:srgbClr val="FFFF00"/>
              </a:solidFill>
              <a:latin typeface="Arial" pitchFamily="34" charset="0"/>
              <a:cs typeface="Arial" pitchFamily="34" charset="0"/>
            </a:endParaRPr>
          </a:p>
          <a:p>
            <a:pPr algn="ctr"/>
            <a:r>
              <a:rPr lang="en-US" sz="2000" dirty="0">
                <a:solidFill>
                  <a:srgbClr val="FFFF00"/>
                </a:solidFill>
                <a:latin typeface="Arial" pitchFamily="34" charset="0"/>
                <a:cs typeface="Arial" pitchFamily="34" charset="0"/>
              </a:rPr>
              <a:t>…</a:t>
            </a:r>
          </a:p>
          <a:p>
            <a:pPr algn="ctr"/>
            <a:r>
              <a:rPr lang="en-US" sz="2000" dirty="0">
                <a:solidFill>
                  <a:srgbClr val="FFFF00"/>
                </a:solidFill>
                <a:latin typeface="Arial" pitchFamily="34" charset="0"/>
                <a:cs typeface="Arial" pitchFamily="34" charset="0"/>
              </a:rPr>
              <a:t>zulu </a:t>
            </a:r>
            <a:r>
              <a:rPr lang="en-US" sz="2000" dirty="0">
                <a:solidFill>
                  <a:srgbClr val="FFFF00"/>
                </a:solidFill>
                <a:latin typeface="Arial" pitchFamily="34" charset="0"/>
                <a:cs typeface="Arial" pitchFamily="34" charset="0"/>
                <a:sym typeface="Symbol"/>
              </a:rPr>
              <a:t> 1</a:t>
            </a:r>
            <a:endParaRPr lang="en-US" sz="2000" dirty="0">
              <a:solidFill>
                <a:srgbClr val="FFFF00"/>
              </a:solidFill>
              <a:latin typeface="Arial" pitchFamily="34" charset="0"/>
              <a:cs typeface="Arial" pitchFamily="34" charset="0"/>
            </a:endParaRPr>
          </a:p>
        </p:txBody>
      </p:sp>
      <p:sp>
        <p:nvSpPr>
          <p:cNvPr id="132" name="Right Arrow 131"/>
          <p:cNvSpPr/>
          <p:nvPr/>
        </p:nvSpPr>
        <p:spPr bwMode="auto">
          <a:xfrm rot="16368361">
            <a:off x="3755635" y="3407641"/>
            <a:ext cx="1031896" cy="476381"/>
          </a:xfrm>
          <a:prstGeom prst="rightArrow">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133" name="Right Arrow 132"/>
          <p:cNvSpPr/>
          <p:nvPr/>
        </p:nvSpPr>
        <p:spPr bwMode="auto">
          <a:xfrm rot="13178507">
            <a:off x="4914032" y="3393237"/>
            <a:ext cx="1031896" cy="476381"/>
          </a:xfrm>
          <a:prstGeom prst="rightArrow">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134" name="Right Arrow 133"/>
          <p:cNvSpPr/>
          <p:nvPr/>
        </p:nvSpPr>
        <p:spPr bwMode="auto">
          <a:xfrm rot="8421493" flipH="1">
            <a:off x="2597236" y="3393237"/>
            <a:ext cx="1031896" cy="476381"/>
          </a:xfrm>
          <a:prstGeom prst="rightArrow">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63" name="Text Box 122"/>
          <p:cNvSpPr txBox="1">
            <a:spLocks noChangeArrowheads="1"/>
          </p:cNvSpPr>
          <p:nvPr/>
        </p:nvSpPr>
        <p:spPr bwMode="auto">
          <a:xfrm>
            <a:off x="1208740" y="3122611"/>
            <a:ext cx="672652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 </a:t>
            </a:r>
            <a:r>
              <a:rPr lang="en-US" sz="2800" i="1" dirty="0">
                <a:solidFill>
                  <a:schemeClr val="bg1"/>
                </a:solidFill>
                <a:latin typeface="Arial" pitchFamily="34" charset="0"/>
                <a:cs typeface="Arial" pitchFamily="34" charset="0"/>
              </a:rPr>
              <a:t>reducer</a:t>
            </a:r>
            <a:r>
              <a:rPr lang="en-US" sz="2800" dirty="0">
                <a:solidFill>
                  <a:srgbClr val="FFFF00"/>
                </a:solidFill>
                <a:latin typeface="Arial" pitchFamily="34" charset="0"/>
                <a:cs typeface="Arial" pitchFamily="34" charset="0"/>
              </a:rPr>
              <a:t> thread merges mapper outputs</a:t>
            </a:r>
          </a:p>
        </p:txBody>
      </p:sp>
      <p:sp>
        <p:nvSpPr>
          <p:cNvPr id="135" name="Rounded Rectangular Callout 134"/>
          <p:cNvSpPr/>
          <p:nvPr/>
        </p:nvSpPr>
        <p:spPr>
          <a:xfrm>
            <a:off x="1815561" y="3964993"/>
            <a:ext cx="1494678" cy="1464231"/>
          </a:xfrm>
          <a:prstGeom prst="wedgeRoundRectCallout">
            <a:avLst>
              <a:gd name="adj1" fmla="val -40824"/>
              <a:gd name="adj2" fmla="val 61875"/>
              <a:gd name="adj3" fmla="val 16667"/>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a:defRPr/>
            </a:pPr>
            <a:r>
              <a:rPr lang="en-US" sz="2000" dirty="0">
                <a:solidFill>
                  <a:srgbClr val="FFFF00"/>
                </a:solidFill>
                <a:latin typeface="Arial" pitchFamily="34" charset="0"/>
              </a:rPr>
              <a:t>alpha</a:t>
            </a:r>
            <a:r>
              <a:rPr lang="en-US" sz="2000" dirty="0">
                <a:solidFill>
                  <a:srgbClr val="FFFF00"/>
                </a:solidFill>
                <a:latin typeface="Arial" pitchFamily="34" charset="0"/>
                <a:cs typeface="Arial" pitchFamily="34" charset="0"/>
                <a:sym typeface="Symbol"/>
              </a:rPr>
              <a:t>  2</a:t>
            </a:r>
          </a:p>
          <a:p>
            <a:pPr algn="ctr">
              <a:defRPr/>
            </a:pPr>
            <a:r>
              <a:rPr lang="en-US" sz="2000" dirty="0">
                <a:solidFill>
                  <a:srgbClr val="FFFF00"/>
                </a:solidFill>
                <a:latin typeface="Arial" pitchFamily="34" charset="0"/>
              </a:rPr>
              <a:t>juliet</a:t>
            </a:r>
            <a:r>
              <a:rPr lang="en-US" sz="2000" dirty="0">
                <a:solidFill>
                  <a:srgbClr val="FFFF00"/>
                </a:solidFill>
                <a:latin typeface="Arial" pitchFamily="34" charset="0"/>
                <a:cs typeface="Arial" pitchFamily="34" charset="0"/>
                <a:sym typeface="Symbol"/>
              </a:rPr>
              <a:t>  1</a:t>
            </a:r>
            <a:endParaRPr lang="en-US" sz="2000" dirty="0">
              <a:solidFill>
                <a:srgbClr val="FFFF00"/>
              </a:solidFill>
              <a:latin typeface="Arial" pitchFamily="34" charset="0"/>
            </a:endParaRPr>
          </a:p>
          <a:p>
            <a:pPr algn="ctr">
              <a:defRPr/>
            </a:pPr>
            <a:r>
              <a:rPr lang="en-US" sz="2000" dirty="0">
                <a:solidFill>
                  <a:srgbClr val="FFFF00"/>
                </a:solidFill>
                <a:latin typeface="Arial" pitchFamily="34" charset="0"/>
              </a:rPr>
              <a:t>tango</a:t>
            </a:r>
            <a:r>
              <a:rPr lang="en-US" sz="2000" dirty="0">
                <a:solidFill>
                  <a:srgbClr val="FFFF00"/>
                </a:solidFill>
                <a:latin typeface="Arial" pitchFamily="34" charset="0"/>
                <a:cs typeface="Arial" pitchFamily="34" charset="0"/>
                <a:sym typeface="Symbol"/>
              </a:rPr>
              <a:t>  1</a:t>
            </a:r>
          </a:p>
          <a:p>
            <a:pPr algn="ctr">
              <a:defRPr/>
            </a:pPr>
            <a:r>
              <a:rPr lang="en-US" sz="2000" dirty="0">
                <a:solidFill>
                  <a:srgbClr val="FFFF00"/>
                </a:solidFill>
                <a:latin typeface="Arial" pitchFamily="34" charset="0"/>
              </a:rPr>
              <a:t> …</a:t>
            </a:r>
          </a:p>
        </p:txBody>
      </p:sp>
      <p:sp>
        <p:nvSpPr>
          <p:cNvPr id="136" name="Rounded Rectangular Callout 135"/>
          <p:cNvSpPr/>
          <p:nvPr/>
        </p:nvSpPr>
        <p:spPr>
          <a:xfrm>
            <a:off x="3763254" y="3810510"/>
            <a:ext cx="1584122" cy="1773198"/>
          </a:xfrm>
          <a:prstGeom prst="wedgeRoundRectCallout">
            <a:avLst>
              <a:gd name="adj1" fmla="val -40824"/>
              <a:gd name="adj2" fmla="val 61875"/>
              <a:gd name="adj3" fmla="val 16667"/>
            </a:avLst>
          </a:prstGeom>
          <a:solidFill>
            <a:schemeClr val="tx1"/>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a:defRPr/>
            </a:pPr>
            <a:r>
              <a:rPr lang="en-US" sz="2000" dirty="0">
                <a:solidFill>
                  <a:srgbClr val="FFFF00"/>
                </a:solidFill>
                <a:latin typeface="Arial" pitchFamily="34" charset="0"/>
              </a:rPr>
              <a:t>alpha</a:t>
            </a:r>
            <a:r>
              <a:rPr lang="en-US" sz="2000" dirty="0">
                <a:solidFill>
                  <a:srgbClr val="FFFF00"/>
                </a:solidFill>
                <a:latin typeface="Arial" pitchFamily="34" charset="0"/>
                <a:cs typeface="Arial" pitchFamily="34" charset="0"/>
                <a:sym typeface="Symbol"/>
              </a:rPr>
              <a:t>  1</a:t>
            </a:r>
          </a:p>
          <a:p>
            <a:pPr algn="ctr">
              <a:defRPr/>
            </a:pPr>
            <a:r>
              <a:rPr lang="en-US" sz="2000" dirty="0">
                <a:solidFill>
                  <a:srgbClr val="FFFF00"/>
                </a:solidFill>
                <a:latin typeface="Arial" pitchFamily="34" charset="0"/>
              </a:rPr>
              <a:t>foxtrot </a:t>
            </a:r>
            <a:r>
              <a:rPr lang="en-US" sz="2000" dirty="0">
                <a:solidFill>
                  <a:srgbClr val="FFFF00"/>
                </a:solidFill>
                <a:latin typeface="Arial" pitchFamily="34" charset="0"/>
                <a:cs typeface="Arial" pitchFamily="34" charset="0"/>
                <a:sym typeface="Symbol"/>
              </a:rPr>
              <a:t> 1</a:t>
            </a:r>
            <a:endParaRPr lang="en-US" sz="2000" dirty="0">
              <a:solidFill>
                <a:srgbClr val="FFFF00"/>
              </a:solidFill>
              <a:latin typeface="Arial" pitchFamily="34" charset="0"/>
            </a:endParaRPr>
          </a:p>
          <a:p>
            <a:pPr algn="ctr">
              <a:defRPr/>
            </a:pPr>
            <a:r>
              <a:rPr lang="en-US" sz="2000" dirty="0">
                <a:solidFill>
                  <a:srgbClr val="FFFF00"/>
                </a:solidFill>
                <a:latin typeface="Arial" pitchFamily="34" charset="0"/>
              </a:rPr>
              <a:t>papa</a:t>
            </a:r>
            <a:r>
              <a:rPr lang="en-US" sz="2000" dirty="0">
                <a:solidFill>
                  <a:srgbClr val="FFFF00"/>
                </a:solidFill>
                <a:latin typeface="Arial" pitchFamily="34" charset="0"/>
                <a:cs typeface="Arial" pitchFamily="34" charset="0"/>
                <a:sym typeface="Symbol"/>
              </a:rPr>
              <a:t> 1</a:t>
            </a:r>
            <a:endParaRPr lang="en-US" sz="2000" dirty="0">
              <a:solidFill>
                <a:srgbClr val="FFFF00"/>
              </a:solidFill>
              <a:latin typeface="Arial" pitchFamily="34" charset="0"/>
            </a:endParaRPr>
          </a:p>
          <a:p>
            <a:pPr algn="ctr">
              <a:defRPr/>
            </a:pPr>
            <a:r>
              <a:rPr lang="en-US" sz="2000" dirty="0">
                <a:solidFill>
                  <a:srgbClr val="FFFF00"/>
                </a:solidFill>
                <a:latin typeface="Arial" pitchFamily="34" charset="0"/>
              </a:rPr>
              <a:t>tango</a:t>
            </a:r>
            <a:r>
              <a:rPr lang="en-US" sz="2000" dirty="0">
                <a:solidFill>
                  <a:srgbClr val="FFFF00"/>
                </a:solidFill>
                <a:latin typeface="Arial" pitchFamily="34" charset="0"/>
                <a:cs typeface="Arial" pitchFamily="34" charset="0"/>
                <a:sym typeface="Symbol"/>
              </a:rPr>
              <a:t>  1</a:t>
            </a:r>
          </a:p>
          <a:p>
            <a:pPr algn="ctr">
              <a:defRPr/>
            </a:pPr>
            <a:r>
              <a:rPr lang="en-US" sz="2000" dirty="0">
                <a:solidFill>
                  <a:srgbClr val="FFFF00"/>
                </a:solidFill>
                <a:latin typeface="Arial" pitchFamily="34" charset="0"/>
              </a:rPr>
              <a:t> …</a:t>
            </a:r>
          </a:p>
        </p:txBody>
      </p:sp>
      <p:sp>
        <p:nvSpPr>
          <p:cNvPr id="137" name="Rounded Rectangular Callout 136"/>
          <p:cNvSpPr/>
          <p:nvPr/>
        </p:nvSpPr>
        <p:spPr>
          <a:xfrm>
            <a:off x="5576943" y="4122041"/>
            <a:ext cx="1713320" cy="1123712"/>
          </a:xfrm>
          <a:prstGeom prst="wedgeRoundRectCallout">
            <a:avLst>
              <a:gd name="adj1" fmla="val 42842"/>
              <a:gd name="adj2" fmla="val 82194"/>
              <a:gd name="adj3" fmla="val 16667"/>
            </a:avLst>
          </a:prstGeom>
          <a:solidFill>
            <a:schemeClr val="tx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a:defRPr/>
            </a:pPr>
            <a:r>
              <a:rPr lang="en-US" sz="2000" dirty="0">
                <a:solidFill>
                  <a:srgbClr val="FFFF00"/>
                </a:solidFill>
                <a:latin typeface="Arial" pitchFamily="34" charset="0"/>
              </a:rPr>
              <a:t>alpha</a:t>
            </a:r>
            <a:r>
              <a:rPr lang="en-US" sz="2000" dirty="0">
                <a:solidFill>
                  <a:srgbClr val="FFFF00"/>
                </a:solidFill>
                <a:latin typeface="Arial" pitchFamily="34" charset="0"/>
                <a:cs typeface="Arial" pitchFamily="34" charset="0"/>
                <a:sym typeface="Symbol"/>
              </a:rPr>
              <a:t>  1</a:t>
            </a:r>
          </a:p>
          <a:p>
            <a:pPr algn="ctr">
              <a:defRPr/>
            </a:pPr>
            <a:r>
              <a:rPr lang="en-US" sz="2000" dirty="0">
                <a:solidFill>
                  <a:srgbClr val="FFFF00"/>
                </a:solidFill>
                <a:latin typeface="Arial" pitchFamily="34" charset="0"/>
              </a:rPr>
              <a:t>oscar </a:t>
            </a:r>
            <a:r>
              <a:rPr lang="en-US" sz="2000" dirty="0">
                <a:solidFill>
                  <a:srgbClr val="FFFF00"/>
                </a:solidFill>
                <a:latin typeface="Arial" pitchFamily="34" charset="0"/>
                <a:cs typeface="Arial" pitchFamily="34" charset="0"/>
                <a:sym typeface="Symbol"/>
              </a:rPr>
              <a:t> 1</a:t>
            </a:r>
            <a:r>
              <a:rPr lang="en-US" sz="2000" dirty="0">
                <a:solidFill>
                  <a:srgbClr val="FFFF00"/>
                </a:solidFill>
                <a:latin typeface="Arial" pitchFamily="34" charset="0"/>
              </a:rPr>
              <a:t>,</a:t>
            </a:r>
          </a:p>
          <a:p>
            <a:pPr algn="ctr">
              <a:defRPr/>
            </a:pPr>
            <a:r>
              <a:rPr lang="en-US" sz="2000" dirty="0">
                <a:solidFill>
                  <a:srgbClr val="FFFF00"/>
                </a:solidFill>
                <a:latin typeface="Arial" pitchFamily="34" charset="0"/>
              </a:rPr>
              <a:t>bravo </a:t>
            </a:r>
            <a:r>
              <a:rPr lang="en-US" sz="2000" dirty="0">
                <a:solidFill>
                  <a:srgbClr val="FFFF00"/>
                </a:solidFill>
                <a:latin typeface="Arial" pitchFamily="34" charset="0"/>
                <a:cs typeface="Arial" pitchFamily="34" charset="0"/>
                <a:sym typeface="Symbol"/>
              </a:rPr>
              <a:t> 2</a:t>
            </a:r>
            <a:r>
              <a:rPr lang="en-US" sz="2000" dirty="0">
                <a:solidFill>
                  <a:srgbClr val="FFFF00"/>
                </a:solidFill>
                <a:latin typeface="Arial" pitchFamily="34" charset="0"/>
              </a:rPr>
              <a:t>…</a:t>
            </a:r>
          </a:p>
        </p:txBody>
      </p:sp>
    </p:spTree>
    <p:extLst>
      <p:ext uri="{BB962C8B-B14F-4D97-AF65-F5344CB8AC3E}">
        <p14:creationId xmlns:p14="http://schemas.microsoft.com/office/powerpoint/2010/main" val="258303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ight Arrow 33"/>
          <p:cNvSpPr/>
          <p:nvPr/>
        </p:nvSpPr>
        <p:spPr bwMode="auto">
          <a:xfrm rot="16368361">
            <a:off x="3899827" y="3784173"/>
            <a:ext cx="1031896" cy="476381"/>
          </a:xfrm>
          <a:prstGeom prst="rightArrow">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5" name="Right Arrow 34"/>
          <p:cNvSpPr/>
          <p:nvPr/>
        </p:nvSpPr>
        <p:spPr bwMode="auto">
          <a:xfrm rot="13178507">
            <a:off x="5058224" y="3769769"/>
            <a:ext cx="1031896" cy="476381"/>
          </a:xfrm>
          <a:prstGeom prst="rightArrow">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6" name="Right Arrow 35"/>
          <p:cNvSpPr/>
          <p:nvPr/>
        </p:nvSpPr>
        <p:spPr bwMode="auto">
          <a:xfrm rot="8421493" flipH="1">
            <a:off x="2741428" y="3769769"/>
            <a:ext cx="1031896" cy="476381"/>
          </a:xfrm>
          <a:prstGeom prst="rightArrow">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3" name="Rounded Rectangular Callout 32"/>
          <p:cNvSpPr/>
          <p:nvPr/>
        </p:nvSpPr>
        <p:spPr>
          <a:xfrm>
            <a:off x="5695122" y="1512487"/>
            <a:ext cx="1925024" cy="1736646"/>
          </a:xfrm>
          <a:prstGeom prst="wedgeRoundRectCallout">
            <a:avLst>
              <a:gd name="adj1" fmla="val -71128"/>
              <a:gd name="adj2" fmla="val 20675"/>
              <a:gd name="adj3" fmla="val 16667"/>
            </a:avLst>
          </a:prstGeom>
          <a:solidFill>
            <a:schemeClr val="tx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en-US" dirty="0">
                <a:solidFill>
                  <a:srgbClr val="FFFF00"/>
                </a:solidFill>
                <a:latin typeface="Arial" pitchFamily="34" charset="0"/>
                <a:cs typeface="Arial" pitchFamily="34" charset="0"/>
              </a:rPr>
              <a:t>alpha </a:t>
            </a:r>
            <a:r>
              <a:rPr lang="en-US" dirty="0">
                <a:solidFill>
                  <a:srgbClr val="FFFF00"/>
                </a:solidFill>
                <a:latin typeface="Arial" pitchFamily="34" charset="0"/>
                <a:cs typeface="Arial" pitchFamily="34" charset="0"/>
                <a:sym typeface="Symbol"/>
              </a:rPr>
              <a:t> 3</a:t>
            </a:r>
          </a:p>
          <a:p>
            <a:pPr algn="ctr"/>
            <a:r>
              <a:rPr lang="en-US" dirty="0">
                <a:solidFill>
                  <a:srgbClr val="FFFF00"/>
                </a:solidFill>
                <a:latin typeface="Arial" pitchFamily="34" charset="0"/>
                <a:cs typeface="Arial" pitchFamily="34" charset="0"/>
              </a:rPr>
              <a:t>bravo </a:t>
            </a:r>
            <a:r>
              <a:rPr lang="en-US" dirty="0">
                <a:solidFill>
                  <a:srgbClr val="FFFF00"/>
                </a:solidFill>
                <a:latin typeface="Arial" pitchFamily="34" charset="0"/>
                <a:cs typeface="Arial" pitchFamily="34" charset="0"/>
                <a:sym typeface="Symbol"/>
              </a:rPr>
              <a:t> 2</a:t>
            </a:r>
            <a:endParaRPr lang="en-US" dirty="0">
              <a:solidFill>
                <a:srgbClr val="FFFF00"/>
              </a:solidFill>
              <a:latin typeface="Arial" pitchFamily="34" charset="0"/>
              <a:cs typeface="Arial" pitchFamily="34" charset="0"/>
            </a:endParaRPr>
          </a:p>
          <a:p>
            <a:pPr algn="ctr"/>
            <a:r>
              <a:rPr lang="en-US" dirty="0">
                <a:solidFill>
                  <a:srgbClr val="FFFF00"/>
                </a:solidFill>
                <a:latin typeface="Arial" pitchFamily="34" charset="0"/>
                <a:cs typeface="Arial" pitchFamily="34" charset="0"/>
              </a:rPr>
              <a:t>…</a:t>
            </a:r>
          </a:p>
          <a:p>
            <a:pPr algn="ctr"/>
            <a:r>
              <a:rPr lang="en-US" dirty="0">
                <a:solidFill>
                  <a:srgbClr val="FFFF00"/>
                </a:solidFill>
                <a:latin typeface="Arial" pitchFamily="34" charset="0"/>
                <a:cs typeface="Arial" pitchFamily="34" charset="0"/>
              </a:rPr>
              <a:t>zulu </a:t>
            </a:r>
            <a:r>
              <a:rPr lang="en-US" dirty="0">
                <a:solidFill>
                  <a:srgbClr val="FFFF00"/>
                </a:solidFill>
                <a:latin typeface="Arial" pitchFamily="34" charset="0"/>
                <a:cs typeface="Arial" pitchFamily="34" charset="0"/>
                <a:sym typeface="Symbol"/>
              </a:rPr>
              <a:t> 1</a:t>
            </a:r>
            <a:endParaRPr lang="en-US" dirty="0">
              <a:solidFill>
                <a:srgbClr val="FFFF00"/>
              </a:solidFill>
              <a:latin typeface="Arial" pitchFamily="34" charset="0"/>
              <a:cs typeface="Arial" pitchFamily="34" charset="0"/>
            </a:endParaRPr>
          </a:p>
        </p:txBody>
      </p:sp>
      <p:grpSp>
        <p:nvGrpSpPr>
          <p:cNvPr id="21" name="Group 13"/>
          <p:cNvGrpSpPr>
            <a:grpSpLocks/>
          </p:cNvGrpSpPr>
          <p:nvPr/>
        </p:nvGrpSpPr>
        <p:grpSpPr bwMode="auto">
          <a:xfrm flipH="1">
            <a:off x="3906773" y="2414487"/>
            <a:ext cx="1218322" cy="1088401"/>
            <a:chOff x="864" y="1968"/>
            <a:chExt cx="912" cy="816"/>
          </a:xfrm>
          <a:effectLst>
            <a:glow rad="139700">
              <a:schemeClr val="accent3">
                <a:satMod val="175000"/>
                <a:alpha val="40000"/>
              </a:schemeClr>
            </a:glow>
          </a:effectLst>
        </p:grpSpPr>
        <p:sp>
          <p:nvSpPr>
            <p:cNvPr id="2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2" name="Title 1"/>
          <p:cNvSpPr>
            <a:spLocks noGrp="1"/>
          </p:cNvSpPr>
          <p:nvPr>
            <p:ph type="title"/>
          </p:nvPr>
        </p:nvSpPr>
        <p:spPr/>
        <p:txBody>
          <a:bodyPr/>
          <a:lstStyle/>
          <a:p>
            <a:r>
              <a:rPr lang="en-US" dirty="0"/>
              <a:t>Reduce Phase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29</a:t>
            </a:fld>
            <a:endParaRPr lang="en-US" dirty="0"/>
          </a:p>
        </p:txBody>
      </p:sp>
      <p:sp>
        <p:nvSpPr>
          <p:cNvPr id="64" name="Text Box 122"/>
          <p:cNvSpPr txBox="1">
            <a:spLocks noChangeArrowheads="1"/>
          </p:cNvSpPr>
          <p:nvPr/>
        </p:nvSpPr>
        <p:spPr bwMode="auto">
          <a:xfrm>
            <a:off x="1152076" y="4657597"/>
            <a:ext cx="6301725" cy="523220"/>
          </a:xfrm>
          <a:prstGeom prst="rect">
            <a:avLst/>
          </a:prstGeom>
          <a:solidFill>
            <a:schemeClr val="tx1"/>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the reducer</a:t>
            </a:r>
            <a:r>
              <a:rPr lang="en-US" sz="2800" i="1" dirty="0">
                <a:solidFill>
                  <a:srgbClr val="FFFF00"/>
                </a:solidFill>
                <a:latin typeface="Arial" pitchFamily="34" charset="0"/>
                <a:cs typeface="Arial" pitchFamily="34" charset="0"/>
              </a:rPr>
              <a:t> </a:t>
            </a:r>
            <a:r>
              <a:rPr lang="en-US" sz="2800" dirty="0">
                <a:solidFill>
                  <a:srgbClr val="FFFF00"/>
                </a:solidFill>
                <a:latin typeface="Arial" pitchFamily="34" charset="0"/>
                <a:cs typeface="Arial" pitchFamily="34" charset="0"/>
              </a:rPr>
              <a:t>task produces a </a:t>
            </a:r>
            <a:r>
              <a:rPr lang="en-US" sz="2800" i="1" dirty="0">
                <a:solidFill>
                  <a:schemeClr val="bg1"/>
                </a:solidFill>
                <a:latin typeface="Arial" pitchFamily="34" charset="0"/>
                <a:cs typeface="Arial" pitchFamily="34" charset="0"/>
              </a:rPr>
              <a:t>stream</a:t>
            </a:r>
            <a:r>
              <a:rPr lang="en-US" sz="2800" dirty="0">
                <a:solidFill>
                  <a:srgbClr val="FFFF00"/>
                </a:solidFill>
                <a:latin typeface="Arial" pitchFamily="34" charset="0"/>
                <a:cs typeface="Arial" pitchFamily="34" charset="0"/>
              </a:rPr>
              <a:t> …</a:t>
            </a:r>
          </a:p>
        </p:txBody>
      </p:sp>
      <p:sp>
        <p:nvSpPr>
          <p:cNvPr id="65" name="Text Box 122"/>
          <p:cNvSpPr txBox="1">
            <a:spLocks noChangeArrowheads="1"/>
          </p:cNvSpPr>
          <p:nvPr/>
        </p:nvSpPr>
        <p:spPr bwMode="auto">
          <a:xfrm>
            <a:off x="3681158" y="5061300"/>
            <a:ext cx="3462807" cy="523220"/>
          </a:xfrm>
          <a:prstGeom prst="rect">
            <a:avLst/>
          </a:prstGeom>
          <a:solidFill>
            <a:schemeClr val="tx1"/>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of </a:t>
            </a:r>
            <a:r>
              <a:rPr lang="en-US" sz="2800" i="1" dirty="0">
                <a:solidFill>
                  <a:schemeClr val="bg1"/>
                </a:solidFill>
                <a:latin typeface="Arial" pitchFamily="34" charset="0"/>
                <a:cs typeface="Arial" pitchFamily="34" charset="0"/>
              </a:rPr>
              <a:t>key-value</a:t>
            </a:r>
            <a:r>
              <a:rPr lang="en-US" sz="2800" dirty="0">
                <a:solidFill>
                  <a:srgbClr val="FFFF00"/>
                </a:solidFill>
                <a:latin typeface="Arial" pitchFamily="34" charset="0"/>
                <a:cs typeface="Arial" pitchFamily="34" charset="0"/>
              </a:rPr>
              <a:t> pairs …</a:t>
            </a:r>
          </a:p>
        </p:txBody>
      </p:sp>
      <p:sp>
        <p:nvSpPr>
          <p:cNvPr id="66" name="Text Box 122"/>
          <p:cNvSpPr txBox="1">
            <a:spLocks noChangeArrowheads="1"/>
          </p:cNvSpPr>
          <p:nvPr/>
        </p:nvSpPr>
        <p:spPr bwMode="auto">
          <a:xfrm>
            <a:off x="3136362" y="5527977"/>
            <a:ext cx="1723549" cy="523220"/>
          </a:xfrm>
          <a:prstGeom prst="rect">
            <a:avLst/>
          </a:prstGeom>
          <a:solidFill>
            <a:schemeClr val="tx1"/>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bg1"/>
                </a:solidFill>
                <a:latin typeface="Arial" pitchFamily="34" charset="0"/>
                <a:cs typeface="Arial" pitchFamily="34" charset="0"/>
              </a:rPr>
              <a:t>key</a:t>
            </a:r>
            <a:r>
              <a:rPr lang="en-US" sz="2800" dirty="0">
                <a:solidFill>
                  <a:srgbClr val="FFFF00"/>
                </a:solidFill>
                <a:latin typeface="Arial" pitchFamily="34" charset="0"/>
                <a:cs typeface="Arial" pitchFamily="34" charset="0"/>
              </a:rPr>
              <a:t>: word</a:t>
            </a:r>
          </a:p>
        </p:txBody>
      </p:sp>
      <p:sp>
        <p:nvSpPr>
          <p:cNvPr id="67" name="Text Box 122"/>
          <p:cNvSpPr txBox="1">
            <a:spLocks noChangeArrowheads="1"/>
          </p:cNvSpPr>
          <p:nvPr/>
        </p:nvSpPr>
        <p:spPr bwMode="auto">
          <a:xfrm>
            <a:off x="5059704" y="5527977"/>
            <a:ext cx="3004349" cy="523220"/>
          </a:xfrm>
          <a:prstGeom prst="rect">
            <a:avLst/>
          </a:prstGeom>
          <a:solidFill>
            <a:schemeClr val="tx1"/>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bg1"/>
                </a:solidFill>
                <a:latin typeface="Arial" pitchFamily="34" charset="0"/>
                <a:cs typeface="Arial" pitchFamily="34" charset="0"/>
              </a:rPr>
              <a:t>value</a:t>
            </a:r>
            <a:r>
              <a:rPr lang="en-US" sz="2800" dirty="0">
                <a:solidFill>
                  <a:srgbClr val="FFFF00"/>
                </a:solidFill>
                <a:latin typeface="Arial" pitchFamily="34" charset="0"/>
                <a:cs typeface="Arial" pitchFamily="34" charset="0"/>
              </a:rPr>
              <a:t>: word count</a:t>
            </a:r>
          </a:p>
        </p:txBody>
      </p:sp>
    </p:spTree>
    <p:extLst>
      <p:ext uri="{BB962C8B-B14F-4D97-AF65-F5344CB8AC3E}">
        <p14:creationId xmlns:p14="http://schemas.microsoft.com/office/powerpoint/2010/main" val="321552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30</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Reducer Class</a:t>
            </a:r>
          </a:p>
        </p:txBody>
      </p:sp>
      <p:sp>
        <p:nvSpPr>
          <p:cNvPr id="75781" name="Text Box 3"/>
          <p:cNvSpPr txBox="1">
            <a:spLocks noChangeArrowheads="1"/>
          </p:cNvSpPr>
          <p:nvPr/>
        </p:nvSpPr>
        <p:spPr bwMode="auto">
          <a:xfrm>
            <a:off x="626780" y="1744454"/>
            <a:ext cx="7890440" cy="4832092"/>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Reducer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1723085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B4B846A0-BE9C-47B7-10C6-ACB909B70AFD}"/>
              </a:ext>
            </a:extLst>
          </p:cNvPr>
          <p:cNvSpPr txBox="1">
            <a:spLocks noChangeArrowheads="1"/>
          </p:cNvSpPr>
          <p:nvPr/>
        </p:nvSpPr>
        <p:spPr bwMode="auto">
          <a:xfrm>
            <a:off x="626780" y="1744454"/>
            <a:ext cx="7890440" cy="4832092"/>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Reducer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31</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Reducer Class</a:t>
            </a:r>
          </a:p>
        </p:txBody>
      </p:sp>
      <p:sp>
        <p:nvSpPr>
          <p:cNvPr id="7" name="Rounded Rectangular Callout 6"/>
          <p:cNvSpPr/>
          <p:nvPr/>
        </p:nvSpPr>
        <p:spPr>
          <a:xfrm>
            <a:off x="797470" y="2538278"/>
            <a:ext cx="1869530" cy="553133"/>
          </a:xfrm>
          <a:prstGeom prst="wedgeRoundRectCallout">
            <a:avLst>
              <a:gd name="adj1" fmla="val 149758"/>
              <a:gd name="adj2" fmla="val 23410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4866469" y="3990237"/>
            <a:ext cx="3797084"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each reducer is given</a:t>
            </a:r>
          </a:p>
          <a:p>
            <a:pPr algn="l"/>
            <a:r>
              <a:rPr lang="en-US" sz="2800" dirty="0">
                <a:solidFill>
                  <a:srgbClr val="FFFF00"/>
                </a:solidFill>
                <a:latin typeface="Arial" pitchFamily="34" charset="0"/>
                <a:cs typeface="Arial" pitchFamily="34" charset="0"/>
              </a:rPr>
              <a:t>a single key (word)</a:t>
            </a:r>
          </a:p>
        </p:txBody>
      </p:sp>
      <p:sp>
        <p:nvSpPr>
          <p:cNvPr id="9" name="Rounded Rectangular Callout 8"/>
          <p:cNvSpPr/>
          <p:nvPr/>
        </p:nvSpPr>
        <p:spPr>
          <a:xfrm>
            <a:off x="4976510" y="1739001"/>
            <a:ext cx="745280" cy="553133"/>
          </a:xfrm>
          <a:prstGeom prst="wedgeRoundRectCallout">
            <a:avLst>
              <a:gd name="adj1" fmla="val 49573"/>
              <a:gd name="adj2" fmla="val 309751"/>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1603875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326B276-91C9-4683-22AA-C43CBB6D90A3}"/>
              </a:ext>
            </a:extLst>
          </p:cNvPr>
          <p:cNvSpPr txBox="1">
            <a:spLocks noChangeArrowheads="1"/>
          </p:cNvSpPr>
          <p:nvPr/>
        </p:nvSpPr>
        <p:spPr bwMode="auto">
          <a:xfrm>
            <a:off x="626780" y="1744454"/>
            <a:ext cx="7890440" cy="4832092"/>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Reducer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32</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Reducer Class</a:t>
            </a:r>
          </a:p>
        </p:txBody>
      </p:sp>
      <p:sp>
        <p:nvSpPr>
          <p:cNvPr id="7" name="Rounded Rectangular Callout 6"/>
          <p:cNvSpPr/>
          <p:nvPr/>
        </p:nvSpPr>
        <p:spPr>
          <a:xfrm>
            <a:off x="1060941" y="2941234"/>
            <a:ext cx="3699746" cy="553133"/>
          </a:xfrm>
          <a:prstGeom prst="wedgeRoundRectCallout">
            <a:avLst>
              <a:gd name="adj1" fmla="val 55756"/>
              <a:gd name="adj2" fmla="val 34337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208149" y="5192317"/>
            <a:ext cx="5455404"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and a list of associated values (word count per fragment)</a:t>
            </a:r>
          </a:p>
        </p:txBody>
      </p:sp>
      <p:sp>
        <p:nvSpPr>
          <p:cNvPr id="9" name="Rounded Rectangular Callout 8"/>
          <p:cNvSpPr/>
          <p:nvPr/>
        </p:nvSpPr>
        <p:spPr>
          <a:xfrm>
            <a:off x="5560669" y="2168062"/>
            <a:ext cx="1100380" cy="553133"/>
          </a:xfrm>
          <a:prstGeom prst="wedgeRoundRectCallout">
            <a:avLst>
              <a:gd name="adj1" fmla="val 16600"/>
              <a:gd name="adj2" fmla="val 49747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1869997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13F0FCAB-4A6F-9D44-B80C-52043DD17D09}"/>
              </a:ext>
            </a:extLst>
          </p:cNvPr>
          <p:cNvSpPr txBox="1">
            <a:spLocks noChangeArrowheads="1"/>
          </p:cNvSpPr>
          <p:nvPr/>
        </p:nvSpPr>
        <p:spPr bwMode="auto">
          <a:xfrm>
            <a:off x="626780" y="1744454"/>
            <a:ext cx="7890440" cy="4832092"/>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abstract</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Reducer</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extends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RecursiveTask</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OUT</a:t>
            </a:r>
            <a:r>
              <a:rPr lang="en-US" sz="2800" b="0" dirty="0">
                <a:solidFill>
                  <a:srgbClr val="D4D4D4"/>
                </a:solidFill>
                <a:effectLst/>
                <a:latin typeface="Consolas" panose="020B0609020204030204" pitchFamily="49" charset="0"/>
              </a:rPr>
              <a:t>&gt;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setInput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K</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V</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key</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aKey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valueList</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aList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33</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Reducer Class</a:t>
            </a:r>
          </a:p>
        </p:txBody>
      </p:sp>
      <p:sp>
        <p:nvSpPr>
          <p:cNvPr id="8" name="Text Box 122"/>
          <p:cNvSpPr txBox="1">
            <a:spLocks noChangeArrowheads="1"/>
          </p:cNvSpPr>
          <p:nvPr/>
        </p:nvSpPr>
        <p:spPr bwMode="auto">
          <a:xfrm>
            <a:off x="2371241" y="4944344"/>
            <a:ext cx="6292312"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It produces a single summary value</a:t>
            </a:r>
          </a:p>
          <a:p>
            <a:pPr algn="l"/>
            <a:r>
              <a:rPr lang="en-US" sz="2800" dirty="0">
                <a:solidFill>
                  <a:srgbClr val="FFFF00"/>
                </a:solidFill>
                <a:latin typeface="Arial" pitchFamily="34" charset="0"/>
                <a:cs typeface="Arial" pitchFamily="34" charset="0"/>
              </a:rPr>
              <a:t>(the total count for that word)</a:t>
            </a:r>
          </a:p>
        </p:txBody>
      </p:sp>
      <p:sp>
        <p:nvSpPr>
          <p:cNvPr id="9" name="Rounded Rectangular Callout 8"/>
          <p:cNvSpPr/>
          <p:nvPr/>
        </p:nvSpPr>
        <p:spPr>
          <a:xfrm>
            <a:off x="6300938" y="1694282"/>
            <a:ext cx="771992" cy="553133"/>
          </a:xfrm>
          <a:prstGeom prst="wedgeRoundRectCallout">
            <a:avLst>
              <a:gd name="adj1" fmla="val 16600"/>
              <a:gd name="adj2" fmla="val 49747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Rounded Rectangular Callout 9"/>
          <p:cNvSpPr/>
          <p:nvPr/>
        </p:nvSpPr>
        <p:spPr>
          <a:xfrm>
            <a:off x="3087868" y="2209046"/>
            <a:ext cx="3569556" cy="457954"/>
          </a:xfrm>
          <a:prstGeom prst="wedgeRoundRectCallout">
            <a:avLst>
              <a:gd name="adj1" fmla="val 8186"/>
              <a:gd name="adj2" fmla="val 49579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1187803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WordCount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34</a:t>
            </a:fld>
            <a:endParaRPr lang="en-US" dirty="0"/>
          </a:p>
        </p:txBody>
      </p:sp>
      <p:pic>
        <p:nvPicPr>
          <p:cNvPr id="1026" name="Picture 2" descr="http://fc02.deviantart.net/fs12/f/2006/313/a/f/Scrol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279" y="2228850"/>
            <a:ext cx="3704769" cy="2776768"/>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p:cNvSpPr/>
          <p:nvPr/>
        </p:nvSpPr>
        <p:spPr bwMode="auto">
          <a:xfrm>
            <a:off x="4148048" y="2743199"/>
            <a:ext cx="1539830" cy="1487837"/>
          </a:xfrm>
          <a:prstGeom prst="rightArrow">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6" name="Double Bracket 5"/>
          <p:cNvSpPr/>
          <p:nvPr/>
        </p:nvSpPr>
        <p:spPr bwMode="auto">
          <a:xfrm>
            <a:off x="6389896" y="2162011"/>
            <a:ext cx="2076772" cy="2650211"/>
          </a:xfrm>
          <a:prstGeom prst="bracketPair">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7" name="TextBox 6"/>
          <p:cNvSpPr txBox="1"/>
          <p:nvPr/>
        </p:nvSpPr>
        <p:spPr bwMode="auto">
          <a:xfrm>
            <a:off x="6885505" y="2162011"/>
            <a:ext cx="1085554"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sym typeface="Symbol"/>
              </a:rPr>
              <a:t>0.037</a:t>
            </a:r>
            <a:endParaRPr lang="en-US" sz="2800" dirty="0">
              <a:solidFill>
                <a:srgbClr val="FFFF00"/>
              </a:solidFill>
              <a:latin typeface="Arial" pitchFamily="34" charset="0"/>
              <a:cs typeface="Arial" pitchFamily="34" charset="0"/>
            </a:endParaRPr>
          </a:p>
        </p:txBody>
      </p:sp>
      <p:sp>
        <p:nvSpPr>
          <p:cNvPr id="25" name="Text Box 122"/>
          <p:cNvSpPr txBox="1">
            <a:spLocks noChangeArrowheads="1"/>
          </p:cNvSpPr>
          <p:nvPr/>
        </p:nvSpPr>
        <p:spPr bwMode="auto">
          <a:xfrm>
            <a:off x="1015473" y="4869100"/>
            <a:ext cx="546656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normalizing document wordcount</a:t>
            </a:r>
          </a:p>
        </p:txBody>
      </p:sp>
      <p:sp>
        <p:nvSpPr>
          <p:cNvPr id="26" name="Text Box 122"/>
          <p:cNvSpPr txBox="1">
            <a:spLocks noChangeArrowheads="1"/>
          </p:cNvSpPr>
          <p:nvPr/>
        </p:nvSpPr>
        <p:spPr bwMode="auto">
          <a:xfrm>
            <a:off x="3703935" y="5283110"/>
            <a:ext cx="410400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gives a </a:t>
            </a:r>
            <a:r>
              <a:rPr lang="en-US" sz="2800" i="1" dirty="0">
                <a:solidFill>
                  <a:schemeClr val="bg1"/>
                </a:solidFill>
                <a:latin typeface="Arial" pitchFamily="34" charset="0"/>
                <a:cs typeface="Arial" pitchFamily="34" charset="0"/>
              </a:rPr>
              <a:t>fingerprint</a:t>
            </a:r>
            <a:r>
              <a:rPr lang="en-US" sz="2800" dirty="0">
                <a:solidFill>
                  <a:srgbClr val="FFFF00"/>
                </a:solidFill>
                <a:latin typeface="Arial" pitchFamily="34" charset="0"/>
                <a:cs typeface="Arial" pitchFamily="34" charset="0"/>
              </a:rPr>
              <a:t> vector</a:t>
            </a:r>
            <a:endParaRPr lang="en-US" sz="2800" i="1" dirty="0">
              <a:solidFill>
                <a:srgbClr val="FFFF00"/>
              </a:solidFill>
              <a:latin typeface="Arial" pitchFamily="34" charset="0"/>
              <a:cs typeface="Arial" pitchFamily="34" charset="0"/>
            </a:endParaRPr>
          </a:p>
        </p:txBody>
      </p:sp>
      <p:sp>
        <p:nvSpPr>
          <p:cNvPr id="27" name="TextBox 26"/>
          <p:cNvSpPr txBox="1"/>
          <p:nvPr/>
        </p:nvSpPr>
        <p:spPr bwMode="auto">
          <a:xfrm>
            <a:off x="6885505" y="2696626"/>
            <a:ext cx="1085554"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0.002</a:t>
            </a:r>
          </a:p>
        </p:txBody>
      </p:sp>
      <p:sp>
        <p:nvSpPr>
          <p:cNvPr id="28" name="TextBox 27"/>
          <p:cNvSpPr txBox="1"/>
          <p:nvPr/>
        </p:nvSpPr>
        <p:spPr bwMode="auto">
          <a:xfrm>
            <a:off x="6885505" y="3231241"/>
            <a:ext cx="1085554"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0.045</a:t>
            </a:r>
          </a:p>
        </p:txBody>
      </p:sp>
      <p:sp>
        <p:nvSpPr>
          <p:cNvPr id="29" name="TextBox 28"/>
          <p:cNvSpPr txBox="1"/>
          <p:nvPr/>
        </p:nvSpPr>
        <p:spPr bwMode="auto">
          <a:xfrm>
            <a:off x="7156413" y="3765856"/>
            <a:ext cx="543739"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a:t>
            </a:r>
          </a:p>
        </p:txBody>
      </p:sp>
      <p:sp>
        <p:nvSpPr>
          <p:cNvPr id="30" name="TextBox 29"/>
          <p:cNvSpPr txBox="1"/>
          <p:nvPr/>
        </p:nvSpPr>
        <p:spPr bwMode="auto">
          <a:xfrm>
            <a:off x="6885505" y="4300472"/>
            <a:ext cx="1085554"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0.000</a:t>
            </a:r>
          </a:p>
        </p:txBody>
      </p:sp>
    </p:spTree>
    <p:extLst>
      <p:ext uri="{BB962C8B-B14F-4D97-AF65-F5344CB8AC3E}">
        <p14:creationId xmlns:p14="http://schemas.microsoft.com/office/powerpoint/2010/main" val="155803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Fingerprint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35</a:t>
            </a:fld>
            <a:endParaRPr lang="en-US" dirty="0"/>
          </a:p>
        </p:txBody>
      </p:sp>
      <p:cxnSp>
        <p:nvCxnSpPr>
          <p:cNvPr id="6" name="Straight Arrow Connector 5"/>
          <p:cNvCxnSpPr/>
          <p:nvPr/>
        </p:nvCxnSpPr>
        <p:spPr bwMode="auto">
          <a:xfrm>
            <a:off x="1627323" y="5997844"/>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7" name="Straight Arrow Connector 6"/>
          <p:cNvCxnSpPr/>
          <p:nvPr/>
        </p:nvCxnSpPr>
        <p:spPr bwMode="auto">
          <a:xfrm rot="16200000">
            <a:off x="-1022887" y="3394129"/>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10" name="Straight Arrow Connector 9"/>
          <p:cNvCxnSpPr/>
          <p:nvPr/>
        </p:nvCxnSpPr>
        <p:spPr bwMode="auto">
          <a:xfrm flipV="1">
            <a:off x="1627324" y="3347634"/>
            <a:ext cx="4202623" cy="2650210"/>
          </a:xfrm>
          <a:prstGeom prst="straightConnector1">
            <a:avLst/>
          </a:prstGeom>
          <a:noFill/>
          <a:ln w="38100" cap="flat" cmpd="sng" algn="ctr">
            <a:solidFill>
              <a:schemeClr val="bg1"/>
            </a:solidFill>
            <a:prstDash val="solid"/>
            <a:round/>
            <a:headEnd type="none" w="med" len="med"/>
            <a:tailEnd type="arrow"/>
          </a:ln>
          <a:effectLst/>
        </p:spPr>
      </p:cxnSp>
      <p:grpSp>
        <p:nvGrpSpPr>
          <p:cNvPr id="26" name="Group 71"/>
          <p:cNvGrpSpPr/>
          <p:nvPr/>
        </p:nvGrpSpPr>
        <p:grpSpPr>
          <a:xfrm>
            <a:off x="3404813" y="3040586"/>
            <a:ext cx="307975" cy="261938"/>
            <a:chOff x="3276600" y="3007773"/>
            <a:chExt cx="307975" cy="261938"/>
          </a:xfrm>
          <a:effectLst>
            <a:glow rad="139700">
              <a:schemeClr val="accent3">
                <a:satMod val="175000"/>
                <a:alpha val="40000"/>
              </a:schemeClr>
            </a:glow>
          </a:effectLst>
        </p:grpSpPr>
        <p:sp>
          <p:nvSpPr>
            <p:cNvPr id="30"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31"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sp>
        <p:nvSpPr>
          <p:cNvPr id="32" name="Text Box 122"/>
          <p:cNvSpPr txBox="1">
            <a:spLocks noChangeArrowheads="1"/>
          </p:cNvSpPr>
          <p:nvPr/>
        </p:nvSpPr>
        <p:spPr bwMode="auto">
          <a:xfrm>
            <a:off x="4482270" y="2672280"/>
            <a:ext cx="4408934"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cs typeface="Arial" pitchFamily="34" charset="0"/>
              </a:rPr>
              <a:t>a fingerprint is a </a:t>
            </a:r>
            <a:r>
              <a:rPr lang="en-US" sz="2800" i="1" dirty="0">
                <a:solidFill>
                  <a:srgbClr val="FFFF00"/>
                </a:solidFill>
                <a:latin typeface="Arial" pitchFamily="34" charset="0"/>
                <a:cs typeface="Arial" pitchFamily="34" charset="0"/>
              </a:rPr>
              <a:t>point</a:t>
            </a:r>
            <a:r>
              <a:rPr lang="en-US" sz="2800" dirty="0">
                <a:solidFill>
                  <a:srgbClr val="FFFF00"/>
                </a:solidFill>
                <a:latin typeface="Arial" pitchFamily="34" charset="0"/>
                <a:cs typeface="Arial" pitchFamily="34" charset="0"/>
              </a:rPr>
              <a:t> in a high-dimensional space</a:t>
            </a:r>
          </a:p>
        </p:txBody>
      </p:sp>
    </p:spTree>
    <p:extLst>
      <p:ext uri="{BB962C8B-B14F-4D97-AF65-F5344CB8AC3E}">
        <p14:creationId xmlns:p14="http://schemas.microsoft.com/office/powerpoint/2010/main" val="308341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Clustering</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36</a:t>
            </a:fld>
            <a:endParaRPr lang="en-US" dirty="0"/>
          </a:p>
        </p:txBody>
      </p:sp>
      <p:cxnSp>
        <p:nvCxnSpPr>
          <p:cNvPr id="6" name="Straight Arrow Connector 5"/>
          <p:cNvCxnSpPr/>
          <p:nvPr/>
        </p:nvCxnSpPr>
        <p:spPr bwMode="auto">
          <a:xfrm>
            <a:off x="1627323" y="5997844"/>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7" name="Straight Arrow Connector 6"/>
          <p:cNvCxnSpPr/>
          <p:nvPr/>
        </p:nvCxnSpPr>
        <p:spPr bwMode="auto">
          <a:xfrm rot="16200000">
            <a:off x="-1022887" y="3394129"/>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10" name="Straight Arrow Connector 9"/>
          <p:cNvCxnSpPr/>
          <p:nvPr/>
        </p:nvCxnSpPr>
        <p:spPr bwMode="auto">
          <a:xfrm flipV="1">
            <a:off x="1627324" y="3347634"/>
            <a:ext cx="4202623" cy="2650210"/>
          </a:xfrm>
          <a:prstGeom prst="straightConnector1">
            <a:avLst/>
          </a:prstGeom>
          <a:noFill/>
          <a:ln w="38100" cap="flat" cmpd="sng" algn="ctr">
            <a:solidFill>
              <a:schemeClr val="bg1"/>
            </a:solidFill>
            <a:prstDash val="solid"/>
            <a:round/>
            <a:headEnd type="none" w="med" len="med"/>
            <a:tailEnd type="arrow"/>
          </a:ln>
          <a:effectLst/>
        </p:spPr>
      </p:cxnSp>
      <p:grpSp>
        <p:nvGrpSpPr>
          <p:cNvPr id="26" name="Group 71"/>
          <p:cNvGrpSpPr/>
          <p:nvPr/>
        </p:nvGrpSpPr>
        <p:grpSpPr>
          <a:xfrm>
            <a:off x="3404813" y="3040586"/>
            <a:ext cx="307975" cy="261938"/>
            <a:chOff x="3276600" y="3007773"/>
            <a:chExt cx="307975" cy="261938"/>
          </a:xfrm>
          <a:effectLst>
            <a:glow rad="101600">
              <a:schemeClr val="accent3">
                <a:satMod val="175000"/>
                <a:alpha val="40000"/>
              </a:schemeClr>
            </a:glow>
          </a:effectLst>
        </p:grpSpPr>
        <p:sp>
          <p:nvSpPr>
            <p:cNvPr id="30"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31"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sp>
        <p:nvSpPr>
          <p:cNvPr id="32" name="Text Box 122"/>
          <p:cNvSpPr txBox="1">
            <a:spLocks noChangeArrowheads="1"/>
          </p:cNvSpPr>
          <p:nvPr/>
        </p:nvSpPr>
        <p:spPr bwMode="auto">
          <a:xfrm>
            <a:off x="2621737" y="2216270"/>
            <a:ext cx="2725426"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romance novels</a:t>
            </a:r>
          </a:p>
        </p:txBody>
      </p:sp>
      <p:grpSp>
        <p:nvGrpSpPr>
          <p:cNvPr id="13" name="Group 71"/>
          <p:cNvGrpSpPr/>
          <p:nvPr/>
        </p:nvGrpSpPr>
        <p:grpSpPr>
          <a:xfrm>
            <a:off x="3177857" y="3412455"/>
            <a:ext cx="307975" cy="261938"/>
            <a:chOff x="3276600" y="3007773"/>
            <a:chExt cx="307975" cy="261938"/>
          </a:xfrm>
          <a:effectLst>
            <a:glow rad="101600">
              <a:schemeClr val="accent3">
                <a:satMod val="175000"/>
                <a:alpha val="40000"/>
              </a:schemeClr>
            </a:glow>
          </a:effectLst>
        </p:grpSpPr>
        <p:sp>
          <p:nvSpPr>
            <p:cNvPr id="14"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15"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17" name="Group 71"/>
          <p:cNvGrpSpPr/>
          <p:nvPr/>
        </p:nvGrpSpPr>
        <p:grpSpPr>
          <a:xfrm>
            <a:off x="3455613" y="3626387"/>
            <a:ext cx="307975" cy="261938"/>
            <a:chOff x="3276600" y="3007773"/>
            <a:chExt cx="307975" cy="261938"/>
          </a:xfrm>
          <a:effectLst>
            <a:glow rad="101600">
              <a:schemeClr val="accent3">
                <a:satMod val="175000"/>
                <a:alpha val="40000"/>
              </a:schemeClr>
            </a:glow>
          </a:effectLst>
        </p:grpSpPr>
        <p:sp>
          <p:nvSpPr>
            <p:cNvPr id="18"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19"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20" name="Group 71"/>
          <p:cNvGrpSpPr/>
          <p:nvPr/>
        </p:nvGrpSpPr>
        <p:grpSpPr>
          <a:xfrm>
            <a:off x="2882880" y="2887395"/>
            <a:ext cx="307975" cy="261938"/>
            <a:chOff x="3276600" y="3007773"/>
            <a:chExt cx="307975" cy="261938"/>
          </a:xfrm>
          <a:effectLst>
            <a:glow rad="101600">
              <a:schemeClr val="accent3">
                <a:satMod val="175000"/>
                <a:alpha val="40000"/>
              </a:schemeClr>
            </a:glow>
          </a:effectLst>
        </p:grpSpPr>
        <p:sp>
          <p:nvSpPr>
            <p:cNvPr id="21"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22"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23" name="Group 69"/>
          <p:cNvGrpSpPr/>
          <p:nvPr/>
        </p:nvGrpSpPr>
        <p:grpSpPr>
          <a:xfrm>
            <a:off x="6221788" y="3780379"/>
            <a:ext cx="290513" cy="249237"/>
            <a:chOff x="3897312" y="2438400"/>
            <a:chExt cx="290513" cy="249237"/>
          </a:xfrm>
          <a:effectLst>
            <a:glow rad="101600">
              <a:schemeClr val="accent3">
                <a:satMod val="175000"/>
                <a:alpha val="40000"/>
              </a:schemeClr>
            </a:glow>
          </a:effectLst>
        </p:grpSpPr>
        <p:sp>
          <p:nvSpPr>
            <p:cNvPr id="24"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25"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27" name="Group 69"/>
          <p:cNvGrpSpPr/>
          <p:nvPr/>
        </p:nvGrpSpPr>
        <p:grpSpPr>
          <a:xfrm>
            <a:off x="6374188" y="3932779"/>
            <a:ext cx="290513" cy="249237"/>
            <a:chOff x="3897312" y="2438400"/>
            <a:chExt cx="290513" cy="249237"/>
          </a:xfrm>
          <a:effectLst>
            <a:glow rad="101600">
              <a:schemeClr val="accent3">
                <a:satMod val="175000"/>
                <a:alpha val="40000"/>
              </a:schemeClr>
            </a:glow>
          </a:effectLst>
        </p:grpSpPr>
        <p:sp>
          <p:nvSpPr>
            <p:cNvPr id="28"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29"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33" name="Group 69"/>
          <p:cNvGrpSpPr/>
          <p:nvPr/>
        </p:nvGrpSpPr>
        <p:grpSpPr>
          <a:xfrm>
            <a:off x="6159726" y="4106610"/>
            <a:ext cx="290513" cy="249237"/>
            <a:chOff x="3897312" y="2438400"/>
            <a:chExt cx="290513" cy="249237"/>
          </a:xfrm>
          <a:effectLst>
            <a:glow rad="101600">
              <a:schemeClr val="accent3">
                <a:satMod val="175000"/>
                <a:alpha val="40000"/>
              </a:schemeClr>
            </a:glow>
          </a:effectLst>
        </p:grpSpPr>
        <p:sp>
          <p:nvSpPr>
            <p:cNvPr id="34"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35"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36" name="Group 69"/>
          <p:cNvGrpSpPr/>
          <p:nvPr/>
        </p:nvGrpSpPr>
        <p:grpSpPr>
          <a:xfrm>
            <a:off x="5884397" y="3911347"/>
            <a:ext cx="290513" cy="249237"/>
            <a:chOff x="3897312" y="2438400"/>
            <a:chExt cx="290513" cy="249237"/>
          </a:xfrm>
          <a:effectLst>
            <a:glow rad="101600">
              <a:schemeClr val="accent3">
                <a:satMod val="175000"/>
                <a:alpha val="40000"/>
              </a:schemeClr>
            </a:glow>
          </a:effectLst>
        </p:grpSpPr>
        <p:sp>
          <p:nvSpPr>
            <p:cNvPr id="37"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38"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39" name="Group 69"/>
          <p:cNvGrpSpPr/>
          <p:nvPr/>
        </p:nvGrpSpPr>
        <p:grpSpPr>
          <a:xfrm>
            <a:off x="5609068" y="3716084"/>
            <a:ext cx="290513" cy="249237"/>
            <a:chOff x="3897312" y="2438400"/>
            <a:chExt cx="290513" cy="249237"/>
          </a:xfrm>
          <a:effectLst>
            <a:glow rad="101600">
              <a:schemeClr val="accent3">
                <a:satMod val="175000"/>
                <a:alpha val="40000"/>
              </a:schemeClr>
            </a:glow>
          </a:effectLst>
        </p:grpSpPr>
        <p:sp>
          <p:nvSpPr>
            <p:cNvPr id="40"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41"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42" name="Group 69"/>
          <p:cNvGrpSpPr/>
          <p:nvPr/>
        </p:nvGrpSpPr>
        <p:grpSpPr>
          <a:xfrm>
            <a:off x="5462493" y="4261650"/>
            <a:ext cx="290513" cy="249237"/>
            <a:chOff x="3897312" y="2438400"/>
            <a:chExt cx="290513" cy="249237"/>
          </a:xfrm>
          <a:effectLst>
            <a:glow rad="101600">
              <a:schemeClr val="accent3">
                <a:satMod val="175000"/>
                <a:alpha val="40000"/>
              </a:schemeClr>
            </a:glow>
          </a:effectLst>
        </p:grpSpPr>
        <p:sp>
          <p:nvSpPr>
            <p:cNvPr id="43"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44"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45" name="Group 69"/>
          <p:cNvGrpSpPr/>
          <p:nvPr/>
        </p:nvGrpSpPr>
        <p:grpSpPr>
          <a:xfrm>
            <a:off x="5702166" y="4427508"/>
            <a:ext cx="290513" cy="249237"/>
            <a:chOff x="3897312" y="2438400"/>
            <a:chExt cx="290513" cy="249237"/>
          </a:xfrm>
          <a:effectLst>
            <a:glow rad="101600">
              <a:schemeClr val="accent3">
                <a:satMod val="175000"/>
                <a:alpha val="40000"/>
              </a:schemeClr>
            </a:glow>
          </a:effectLst>
        </p:grpSpPr>
        <p:sp>
          <p:nvSpPr>
            <p:cNvPr id="46" name="Oval 40"/>
            <p:cNvSpPr>
              <a:spLocks noChangeArrowheads="1"/>
            </p:cNvSpPr>
            <p:nvPr/>
          </p:nvSpPr>
          <p:spPr bwMode="auto">
            <a:xfrm>
              <a:off x="3897312" y="2438400"/>
              <a:ext cx="290513" cy="249237"/>
            </a:xfrm>
            <a:prstGeom prst="ellipse">
              <a:avLst/>
            </a:prstGeom>
            <a:solidFill>
              <a:srgbClr val="9999FF"/>
            </a:solidFill>
            <a:ln w="38100">
              <a:solidFill>
                <a:schemeClr val="tx1"/>
              </a:solidFill>
              <a:round/>
              <a:headEnd/>
              <a:tailEnd/>
            </a:ln>
            <a:effectLst/>
          </p:spPr>
          <p:txBody>
            <a:bodyPr wrap="none" anchor="ctr"/>
            <a:lstStyle/>
            <a:p>
              <a:endParaRPr lang="en-US" dirty="0"/>
            </a:p>
          </p:txBody>
        </p:sp>
        <p:sp>
          <p:nvSpPr>
            <p:cNvPr id="47" name="Oval 41"/>
            <p:cNvSpPr>
              <a:spLocks noChangeArrowheads="1"/>
            </p:cNvSpPr>
            <p:nvPr/>
          </p:nvSpPr>
          <p:spPr bwMode="auto">
            <a:xfrm>
              <a:off x="4090987" y="2498725"/>
              <a:ext cx="42863" cy="85725"/>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sp>
        <p:nvSpPr>
          <p:cNvPr id="48" name="Oval 50"/>
          <p:cNvSpPr>
            <a:spLocks noChangeArrowheads="1"/>
          </p:cNvSpPr>
          <p:nvPr/>
        </p:nvSpPr>
        <p:spPr bwMode="auto">
          <a:xfrm>
            <a:off x="3552450" y="4440036"/>
            <a:ext cx="307975" cy="261937"/>
          </a:xfrm>
          <a:prstGeom prst="ellipse">
            <a:avLst/>
          </a:prstGeom>
          <a:solidFill>
            <a:srgbClr val="92D050"/>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49" name="Oval 50"/>
          <p:cNvSpPr>
            <a:spLocks noChangeArrowheads="1"/>
          </p:cNvSpPr>
          <p:nvPr/>
        </p:nvSpPr>
        <p:spPr bwMode="auto">
          <a:xfrm>
            <a:off x="3230244" y="5094879"/>
            <a:ext cx="307975" cy="261937"/>
          </a:xfrm>
          <a:prstGeom prst="ellipse">
            <a:avLst/>
          </a:prstGeom>
          <a:solidFill>
            <a:srgbClr val="92D050"/>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0" name="Oval 50"/>
          <p:cNvSpPr>
            <a:spLocks noChangeArrowheads="1"/>
          </p:cNvSpPr>
          <p:nvPr/>
        </p:nvSpPr>
        <p:spPr bwMode="auto">
          <a:xfrm>
            <a:off x="3138668" y="4701974"/>
            <a:ext cx="307975" cy="261937"/>
          </a:xfrm>
          <a:prstGeom prst="ellipse">
            <a:avLst/>
          </a:prstGeom>
          <a:solidFill>
            <a:srgbClr val="92D050"/>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1" name="Oval 50"/>
          <p:cNvSpPr>
            <a:spLocks noChangeArrowheads="1"/>
          </p:cNvSpPr>
          <p:nvPr/>
        </p:nvSpPr>
        <p:spPr bwMode="auto">
          <a:xfrm>
            <a:off x="2529743" y="4440037"/>
            <a:ext cx="307975" cy="261937"/>
          </a:xfrm>
          <a:prstGeom prst="ellipse">
            <a:avLst/>
          </a:prstGeom>
          <a:solidFill>
            <a:srgbClr val="92D050"/>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2" name="Oval 50"/>
          <p:cNvSpPr>
            <a:spLocks noChangeArrowheads="1"/>
          </p:cNvSpPr>
          <p:nvPr/>
        </p:nvSpPr>
        <p:spPr bwMode="auto">
          <a:xfrm>
            <a:off x="2683730" y="4963910"/>
            <a:ext cx="307975" cy="261937"/>
          </a:xfrm>
          <a:prstGeom prst="ellipse">
            <a:avLst/>
          </a:prstGeom>
          <a:solidFill>
            <a:srgbClr val="92D050"/>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3" name="Text Box 122"/>
          <p:cNvSpPr txBox="1">
            <a:spLocks noChangeArrowheads="1"/>
          </p:cNvSpPr>
          <p:nvPr/>
        </p:nvSpPr>
        <p:spPr bwMode="auto">
          <a:xfrm>
            <a:off x="2858390" y="5392523"/>
            <a:ext cx="2004075"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tango lyrics</a:t>
            </a:r>
          </a:p>
        </p:txBody>
      </p:sp>
      <p:sp>
        <p:nvSpPr>
          <p:cNvPr id="54" name="Text Box 122"/>
          <p:cNvSpPr txBox="1">
            <a:spLocks noChangeArrowheads="1"/>
          </p:cNvSpPr>
          <p:nvPr/>
        </p:nvSpPr>
        <p:spPr bwMode="auto">
          <a:xfrm>
            <a:off x="5605783" y="4887186"/>
            <a:ext cx="2321469"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CS textbooks</a:t>
            </a:r>
          </a:p>
        </p:txBody>
      </p:sp>
      <p:sp>
        <p:nvSpPr>
          <p:cNvPr id="16" name="Oval 41"/>
          <p:cNvSpPr>
            <a:spLocks noChangeArrowheads="1"/>
          </p:cNvSpPr>
          <p:nvPr/>
        </p:nvSpPr>
        <p:spPr bwMode="auto">
          <a:xfrm>
            <a:off x="3737157" y="4505575"/>
            <a:ext cx="42863" cy="85725"/>
          </a:xfrm>
          <a:prstGeom prst="ellipse">
            <a:avLst/>
          </a:prstGeom>
          <a:solidFill>
            <a:schemeClr val="bg1"/>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 name="Oval 41">
            <a:extLst>
              <a:ext uri="{FF2B5EF4-FFF2-40B4-BE49-F238E27FC236}">
                <a16:creationId xmlns:a16="http://schemas.microsoft.com/office/drawing/2014/main" id="{E136FEE7-E248-E3E1-6CF2-BA2372888F25}"/>
              </a:ext>
            </a:extLst>
          </p:cNvPr>
          <p:cNvSpPr>
            <a:spLocks noChangeArrowheads="1"/>
          </p:cNvSpPr>
          <p:nvPr/>
        </p:nvSpPr>
        <p:spPr bwMode="auto">
          <a:xfrm>
            <a:off x="2740479" y="4530695"/>
            <a:ext cx="42863" cy="85725"/>
          </a:xfrm>
          <a:prstGeom prst="ellipse">
            <a:avLst/>
          </a:prstGeom>
          <a:solidFill>
            <a:schemeClr val="bg1"/>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8" name="Oval 41">
            <a:extLst>
              <a:ext uri="{FF2B5EF4-FFF2-40B4-BE49-F238E27FC236}">
                <a16:creationId xmlns:a16="http://schemas.microsoft.com/office/drawing/2014/main" id="{8721B23B-7E30-4A80-EAEF-7956BDC420C3}"/>
              </a:ext>
            </a:extLst>
          </p:cNvPr>
          <p:cNvSpPr>
            <a:spLocks noChangeArrowheads="1"/>
          </p:cNvSpPr>
          <p:nvPr/>
        </p:nvSpPr>
        <p:spPr bwMode="auto">
          <a:xfrm>
            <a:off x="3310412" y="4801461"/>
            <a:ext cx="42863" cy="85725"/>
          </a:xfrm>
          <a:prstGeom prst="ellipse">
            <a:avLst/>
          </a:prstGeom>
          <a:solidFill>
            <a:schemeClr val="bg1"/>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9" name="Oval 41">
            <a:extLst>
              <a:ext uri="{FF2B5EF4-FFF2-40B4-BE49-F238E27FC236}">
                <a16:creationId xmlns:a16="http://schemas.microsoft.com/office/drawing/2014/main" id="{0A9B5980-D502-575E-F0F6-7F5B883AC8F3}"/>
              </a:ext>
            </a:extLst>
          </p:cNvPr>
          <p:cNvSpPr>
            <a:spLocks noChangeArrowheads="1"/>
          </p:cNvSpPr>
          <p:nvPr/>
        </p:nvSpPr>
        <p:spPr bwMode="auto">
          <a:xfrm>
            <a:off x="2855203" y="5030184"/>
            <a:ext cx="42863" cy="85725"/>
          </a:xfrm>
          <a:prstGeom prst="ellipse">
            <a:avLst/>
          </a:prstGeom>
          <a:solidFill>
            <a:schemeClr val="bg1"/>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11" name="Oval 41">
            <a:extLst>
              <a:ext uri="{FF2B5EF4-FFF2-40B4-BE49-F238E27FC236}">
                <a16:creationId xmlns:a16="http://schemas.microsoft.com/office/drawing/2014/main" id="{28844D6F-26A6-0775-3E40-49EE8A5C0836}"/>
              </a:ext>
            </a:extLst>
          </p:cNvPr>
          <p:cNvSpPr>
            <a:spLocks noChangeArrowheads="1"/>
          </p:cNvSpPr>
          <p:nvPr/>
        </p:nvSpPr>
        <p:spPr bwMode="auto">
          <a:xfrm>
            <a:off x="3442969" y="5168640"/>
            <a:ext cx="42863" cy="85725"/>
          </a:xfrm>
          <a:prstGeom prst="ellipse">
            <a:avLst/>
          </a:prstGeom>
          <a:solidFill>
            <a:schemeClr val="bg1"/>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Tree>
    <p:extLst>
      <p:ext uri="{BB962C8B-B14F-4D97-AF65-F5344CB8AC3E}">
        <p14:creationId xmlns:p14="http://schemas.microsoft.com/office/powerpoint/2010/main" val="4053067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Straight Arrow Connector 54">
            <a:extLst>
              <a:ext uri="{FF2B5EF4-FFF2-40B4-BE49-F238E27FC236}">
                <a16:creationId xmlns:a16="http://schemas.microsoft.com/office/drawing/2014/main" id="{0AE671F4-6E82-F67C-BE0A-322866B50594}"/>
              </a:ext>
            </a:extLst>
          </p:cNvPr>
          <p:cNvCxnSpPr/>
          <p:nvPr/>
        </p:nvCxnSpPr>
        <p:spPr bwMode="auto">
          <a:xfrm flipV="1">
            <a:off x="1627324" y="3347634"/>
            <a:ext cx="4202623" cy="2650210"/>
          </a:xfrm>
          <a:prstGeom prst="straightConnector1">
            <a:avLst/>
          </a:prstGeom>
          <a:noFill/>
          <a:ln w="38100" cap="flat" cmpd="sng" algn="ctr">
            <a:solidFill>
              <a:schemeClr val="bg1"/>
            </a:solidFill>
            <a:prstDash val="solid"/>
            <a:round/>
            <a:headEnd type="none" w="med" len="med"/>
            <a:tailEnd type="arrow"/>
          </a:ln>
          <a:effectLst/>
        </p:spPr>
      </p:cxnSp>
      <p:sp>
        <p:nvSpPr>
          <p:cNvPr id="2" name="Title 1"/>
          <p:cNvSpPr>
            <a:spLocks noGrp="1"/>
          </p:cNvSpPr>
          <p:nvPr>
            <p:ph type="title"/>
          </p:nvPr>
        </p:nvSpPr>
        <p:spPr/>
        <p:txBody>
          <a:bodyPr/>
          <a:lstStyle/>
          <a:p>
            <a:r>
              <a:rPr lang="en-US" dirty="0"/>
              <a:t>k-means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37</a:t>
            </a:fld>
            <a:endParaRPr lang="en-US" dirty="0"/>
          </a:p>
        </p:txBody>
      </p:sp>
      <p:cxnSp>
        <p:nvCxnSpPr>
          <p:cNvPr id="6" name="Straight Arrow Connector 5"/>
          <p:cNvCxnSpPr/>
          <p:nvPr/>
        </p:nvCxnSpPr>
        <p:spPr bwMode="auto">
          <a:xfrm>
            <a:off x="1627323" y="5997844"/>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7" name="Straight Arrow Connector 6"/>
          <p:cNvCxnSpPr/>
          <p:nvPr/>
        </p:nvCxnSpPr>
        <p:spPr bwMode="auto">
          <a:xfrm rot="16200000">
            <a:off x="-1022887" y="3394129"/>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10" name="Straight Arrow Connector 9"/>
          <p:cNvCxnSpPr/>
          <p:nvPr/>
        </p:nvCxnSpPr>
        <p:spPr bwMode="auto">
          <a:xfrm flipV="1">
            <a:off x="1627324" y="3347634"/>
            <a:ext cx="4202623" cy="2650210"/>
          </a:xfrm>
          <a:prstGeom prst="straightConnector1">
            <a:avLst/>
          </a:prstGeom>
          <a:noFill/>
          <a:ln w="38100" cap="flat" cmpd="sng" algn="ctr">
            <a:solidFill>
              <a:schemeClr val="bg1"/>
            </a:solidFill>
            <a:prstDash val="solid"/>
            <a:round/>
            <a:headEnd type="none" w="med" len="med"/>
            <a:tailEnd type="arrow"/>
          </a:ln>
          <a:effectLst/>
        </p:spPr>
      </p:cxnSp>
      <p:grpSp>
        <p:nvGrpSpPr>
          <p:cNvPr id="26" name="Group 71"/>
          <p:cNvGrpSpPr/>
          <p:nvPr/>
        </p:nvGrpSpPr>
        <p:grpSpPr>
          <a:xfrm>
            <a:off x="3404813" y="3040586"/>
            <a:ext cx="307975" cy="261938"/>
            <a:chOff x="3276600" y="3007773"/>
            <a:chExt cx="307975" cy="261938"/>
          </a:xfrm>
          <a:solidFill>
            <a:schemeClr val="bg1">
              <a:lumMod val="50000"/>
            </a:schemeClr>
          </a:solidFill>
          <a:effectLst>
            <a:glow rad="101600">
              <a:schemeClr val="accent3">
                <a:satMod val="175000"/>
                <a:alpha val="40000"/>
              </a:schemeClr>
            </a:glow>
          </a:effectLst>
        </p:grpSpPr>
        <p:sp>
          <p:nvSpPr>
            <p:cNvPr id="30"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31"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3" name="Group 71"/>
          <p:cNvGrpSpPr/>
          <p:nvPr/>
        </p:nvGrpSpPr>
        <p:grpSpPr>
          <a:xfrm>
            <a:off x="3177857" y="3412455"/>
            <a:ext cx="307975" cy="261938"/>
            <a:chOff x="3276600" y="3007773"/>
            <a:chExt cx="307975" cy="261938"/>
          </a:xfrm>
          <a:solidFill>
            <a:schemeClr val="bg1">
              <a:lumMod val="50000"/>
            </a:schemeClr>
          </a:solidFill>
          <a:effectLst>
            <a:glow rad="101600">
              <a:schemeClr val="accent3">
                <a:satMod val="175000"/>
                <a:alpha val="40000"/>
              </a:schemeClr>
            </a:glow>
          </a:effectLst>
        </p:grpSpPr>
        <p:sp>
          <p:nvSpPr>
            <p:cNvPr id="14"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5"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7" name="Group 71"/>
          <p:cNvGrpSpPr/>
          <p:nvPr/>
        </p:nvGrpSpPr>
        <p:grpSpPr>
          <a:xfrm>
            <a:off x="3455613" y="3626387"/>
            <a:ext cx="307975" cy="261938"/>
            <a:chOff x="3276600" y="3007773"/>
            <a:chExt cx="307975" cy="261938"/>
          </a:xfrm>
          <a:solidFill>
            <a:schemeClr val="bg1">
              <a:lumMod val="50000"/>
            </a:schemeClr>
          </a:solidFill>
          <a:effectLst>
            <a:glow rad="101600">
              <a:schemeClr val="accent3">
                <a:satMod val="175000"/>
                <a:alpha val="40000"/>
              </a:schemeClr>
            </a:glow>
          </a:effectLst>
        </p:grpSpPr>
        <p:sp>
          <p:nvSpPr>
            <p:cNvPr id="18"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9"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20" name="Group 71"/>
          <p:cNvGrpSpPr/>
          <p:nvPr/>
        </p:nvGrpSpPr>
        <p:grpSpPr>
          <a:xfrm>
            <a:off x="2882880" y="2887395"/>
            <a:ext cx="307975" cy="261938"/>
            <a:chOff x="3276600" y="3007773"/>
            <a:chExt cx="307975" cy="261938"/>
          </a:xfrm>
          <a:solidFill>
            <a:schemeClr val="bg1">
              <a:lumMod val="50000"/>
            </a:schemeClr>
          </a:solidFill>
          <a:effectLst>
            <a:glow rad="101600">
              <a:schemeClr val="accent3">
                <a:satMod val="175000"/>
                <a:alpha val="40000"/>
              </a:schemeClr>
            </a:glow>
          </a:effectLst>
        </p:grpSpPr>
        <p:sp>
          <p:nvSpPr>
            <p:cNvPr id="2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2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23" name="Group 69"/>
          <p:cNvGrpSpPr/>
          <p:nvPr/>
        </p:nvGrpSpPr>
        <p:grpSpPr>
          <a:xfrm>
            <a:off x="6221788" y="3780379"/>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24"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25"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27" name="Group 69"/>
          <p:cNvGrpSpPr/>
          <p:nvPr/>
        </p:nvGrpSpPr>
        <p:grpSpPr>
          <a:xfrm>
            <a:off x="6374188" y="3932779"/>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28"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29"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33" name="Group 69"/>
          <p:cNvGrpSpPr/>
          <p:nvPr/>
        </p:nvGrpSpPr>
        <p:grpSpPr>
          <a:xfrm>
            <a:off x="6159726" y="4106610"/>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34"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35"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36" name="Group 69"/>
          <p:cNvGrpSpPr/>
          <p:nvPr/>
        </p:nvGrpSpPr>
        <p:grpSpPr>
          <a:xfrm>
            <a:off x="5884397" y="3911347"/>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37"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38"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39" name="Group 69"/>
          <p:cNvGrpSpPr/>
          <p:nvPr/>
        </p:nvGrpSpPr>
        <p:grpSpPr>
          <a:xfrm>
            <a:off x="5609068" y="3716084"/>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40"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41"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42" name="Group 69"/>
          <p:cNvGrpSpPr/>
          <p:nvPr/>
        </p:nvGrpSpPr>
        <p:grpSpPr>
          <a:xfrm>
            <a:off x="5462493" y="4261650"/>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43"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44"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45" name="Group 69"/>
          <p:cNvGrpSpPr/>
          <p:nvPr/>
        </p:nvGrpSpPr>
        <p:grpSpPr>
          <a:xfrm>
            <a:off x="5702166" y="4427508"/>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46"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47"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sp>
        <p:nvSpPr>
          <p:cNvPr id="48" name="Oval 50"/>
          <p:cNvSpPr>
            <a:spLocks noChangeArrowheads="1"/>
          </p:cNvSpPr>
          <p:nvPr/>
        </p:nvSpPr>
        <p:spPr bwMode="auto">
          <a:xfrm>
            <a:off x="3552450" y="4440036"/>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49" name="Oval 50"/>
          <p:cNvSpPr>
            <a:spLocks noChangeArrowheads="1"/>
          </p:cNvSpPr>
          <p:nvPr/>
        </p:nvSpPr>
        <p:spPr bwMode="auto">
          <a:xfrm>
            <a:off x="3230244" y="5094879"/>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0" name="Oval 50"/>
          <p:cNvSpPr>
            <a:spLocks noChangeArrowheads="1"/>
          </p:cNvSpPr>
          <p:nvPr/>
        </p:nvSpPr>
        <p:spPr bwMode="auto">
          <a:xfrm>
            <a:off x="3138668" y="4701974"/>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1" name="Oval 50"/>
          <p:cNvSpPr>
            <a:spLocks noChangeArrowheads="1"/>
          </p:cNvSpPr>
          <p:nvPr/>
        </p:nvSpPr>
        <p:spPr bwMode="auto">
          <a:xfrm>
            <a:off x="2529743" y="4440037"/>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2" name="Oval 50"/>
          <p:cNvSpPr>
            <a:spLocks noChangeArrowheads="1"/>
          </p:cNvSpPr>
          <p:nvPr/>
        </p:nvSpPr>
        <p:spPr bwMode="auto">
          <a:xfrm>
            <a:off x="2683730" y="4963910"/>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16" name="Oval 41"/>
          <p:cNvSpPr>
            <a:spLocks noChangeArrowheads="1"/>
          </p:cNvSpPr>
          <p:nvPr/>
        </p:nvSpPr>
        <p:spPr bwMode="auto">
          <a:xfrm>
            <a:off x="3737157" y="4505575"/>
            <a:ext cx="42863" cy="85725"/>
          </a:xfrm>
          <a:prstGeom prst="ellipse">
            <a:avLst/>
          </a:prstGeom>
          <a:solidFill>
            <a:schemeClr val="bg1">
              <a:lumMod val="50000"/>
            </a:schemeClr>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 name="Oval 41">
            <a:extLst>
              <a:ext uri="{FF2B5EF4-FFF2-40B4-BE49-F238E27FC236}">
                <a16:creationId xmlns:a16="http://schemas.microsoft.com/office/drawing/2014/main" id="{E136FEE7-E248-E3E1-6CF2-BA2372888F25}"/>
              </a:ext>
            </a:extLst>
          </p:cNvPr>
          <p:cNvSpPr>
            <a:spLocks noChangeArrowheads="1"/>
          </p:cNvSpPr>
          <p:nvPr/>
        </p:nvSpPr>
        <p:spPr bwMode="auto">
          <a:xfrm>
            <a:off x="2740479" y="4530695"/>
            <a:ext cx="42863" cy="85725"/>
          </a:xfrm>
          <a:prstGeom prst="ellipse">
            <a:avLst/>
          </a:prstGeom>
          <a:solidFill>
            <a:schemeClr val="bg1">
              <a:lumMod val="50000"/>
            </a:schemeClr>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8" name="Oval 41">
            <a:extLst>
              <a:ext uri="{FF2B5EF4-FFF2-40B4-BE49-F238E27FC236}">
                <a16:creationId xmlns:a16="http://schemas.microsoft.com/office/drawing/2014/main" id="{8721B23B-7E30-4A80-EAEF-7956BDC420C3}"/>
              </a:ext>
            </a:extLst>
          </p:cNvPr>
          <p:cNvSpPr>
            <a:spLocks noChangeArrowheads="1"/>
          </p:cNvSpPr>
          <p:nvPr/>
        </p:nvSpPr>
        <p:spPr bwMode="auto">
          <a:xfrm>
            <a:off x="3310412" y="4801461"/>
            <a:ext cx="42863" cy="85725"/>
          </a:xfrm>
          <a:prstGeom prst="ellipse">
            <a:avLst/>
          </a:prstGeom>
          <a:solidFill>
            <a:schemeClr val="bg1">
              <a:lumMod val="50000"/>
            </a:schemeClr>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9" name="Oval 41">
            <a:extLst>
              <a:ext uri="{FF2B5EF4-FFF2-40B4-BE49-F238E27FC236}">
                <a16:creationId xmlns:a16="http://schemas.microsoft.com/office/drawing/2014/main" id="{0A9B5980-D502-575E-F0F6-7F5B883AC8F3}"/>
              </a:ext>
            </a:extLst>
          </p:cNvPr>
          <p:cNvSpPr>
            <a:spLocks noChangeArrowheads="1"/>
          </p:cNvSpPr>
          <p:nvPr/>
        </p:nvSpPr>
        <p:spPr bwMode="auto">
          <a:xfrm>
            <a:off x="2855203" y="5030184"/>
            <a:ext cx="42863" cy="85725"/>
          </a:xfrm>
          <a:prstGeom prst="ellipse">
            <a:avLst/>
          </a:prstGeom>
          <a:solidFill>
            <a:schemeClr val="bg1">
              <a:lumMod val="50000"/>
            </a:schemeClr>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11" name="Oval 41">
            <a:extLst>
              <a:ext uri="{FF2B5EF4-FFF2-40B4-BE49-F238E27FC236}">
                <a16:creationId xmlns:a16="http://schemas.microsoft.com/office/drawing/2014/main" id="{28844D6F-26A6-0775-3E40-49EE8A5C0836}"/>
              </a:ext>
            </a:extLst>
          </p:cNvPr>
          <p:cNvSpPr>
            <a:spLocks noChangeArrowheads="1"/>
          </p:cNvSpPr>
          <p:nvPr/>
        </p:nvSpPr>
        <p:spPr bwMode="auto">
          <a:xfrm>
            <a:off x="3442969" y="5168640"/>
            <a:ext cx="42863" cy="85725"/>
          </a:xfrm>
          <a:prstGeom prst="ellipse">
            <a:avLst/>
          </a:prstGeom>
          <a:solidFill>
            <a:schemeClr val="bg1">
              <a:lumMod val="50000"/>
            </a:schemeClr>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6" name="Text Box 122">
            <a:extLst>
              <a:ext uri="{FF2B5EF4-FFF2-40B4-BE49-F238E27FC236}">
                <a16:creationId xmlns:a16="http://schemas.microsoft.com/office/drawing/2014/main" id="{30B07300-B878-3912-11D3-96876667DF12}"/>
              </a:ext>
            </a:extLst>
          </p:cNvPr>
          <p:cNvSpPr txBox="1">
            <a:spLocks noChangeArrowheads="1"/>
          </p:cNvSpPr>
          <p:nvPr/>
        </p:nvSpPr>
        <p:spPr bwMode="auto">
          <a:xfrm>
            <a:off x="2420473" y="1715531"/>
            <a:ext cx="4801314"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Find </a:t>
            </a:r>
            <a:r>
              <a:rPr lang="en-US" sz="2800" i="1" dirty="0">
                <a:solidFill>
                  <a:schemeClr val="bg1"/>
                </a:solidFill>
                <a:latin typeface="Arial" pitchFamily="34" charset="0"/>
                <a:cs typeface="Arial" pitchFamily="34" charset="0"/>
              </a:rPr>
              <a:t>k</a:t>
            </a:r>
            <a:r>
              <a:rPr lang="en-US" sz="2800" dirty="0">
                <a:solidFill>
                  <a:srgbClr val="FFFF00"/>
                </a:solidFill>
                <a:latin typeface="Arial" pitchFamily="34" charset="0"/>
                <a:cs typeface="Arial" pitchFamily="34" charset="0"/>
              </a:rPr>
              <a:t> clusters from raw data</a:t>
            </a:r>
          </a:p>
        </p:txBody>
      </p:sp>
      <p:sp>
        <p:nvSpPr>
          <p:cNvPr id="57" name="Text Box 122">
            <a:extLst>
              <a:ext uri="{FF2B5EF4-FFF2-40B4-BE49-F238E27FC236}">
                <a16:creationId xmlns:a16="http://schemas.microsoft.com/office/drawing/2014/main" id="{A0731545-F9E8-CFB1-955C-3EF4A5C636DD}"/>
              </a:ext>
            </a:extLst>
          </p:cNvPr>
          <p:cNvSpPr txBox="1">
            <a:spLocks noChangeArrowheads="1"/>
          </p:cNvSpPr>
          <p:nvPr/>
        </p:nvSpPr>
        <p:spPr bwMode="auto">
          <a:xfrm>
            <a:off x="1190969" y="2870909"/>
            <a:ext cx="7260322" cy="523220"/>
          </a:xfrm>
          <a:prstGeom prst="rect">
            <a:avLst/>
          </a:prstGeom>
          <a:solidFill>
            <a:schemeClr val="tx1">
              <a:alpha val="89999"/>
            </a:schemeClr>
          </a:solidFill>
          <a:ln w="38100" algn="ctr">
            <a:solidFill>
              <a:srgbClr val="FF66CC"/>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each point closer to those in same cluster …</a:t>
            </a:r>
          </a:p>
        </p:txBody>
      </p:sp>
      <p:sp>
        <p:nvSpPr>
          <p:cNvPr id="58" name="Text Box 122">
            <a:extLst>
              <a:ext uri="{FF2B5EF4-FFF2-40B4-BE49-F238E27FC236}">
                <a16:creationId xmlns:a16="http://schemas.microsoft.com/office/drawing/2014/main" id="{575D0F36-E5DF-DFD2-07A8-00E7C297AFC4}"/>
              </a:ext>
            </a:extLst>
          </p:cNvPr>
          <p:cNvSpPr txBox="1">
            <a:spLocks noChangeArrowheads="1"/>
          </p:cNvSpPr>
          <p:nvPr/>
        </p:nvSpPr>
        <p:spPr bwMode="auto">
          <a:xfrm>
            <a:off x="3848121" y="3911125"/>
            <a:ext cx="4095929"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than in different clusters.</a:t>
            </a:r>
          </a:p>
        </p:txBody>
      </p:sp>
    </p:spTree>
    <p:extLst>
      <p:ext uri="{BB962C8B-B14F-4D97-AF65-F5344CB8AC3E}">
        <p14:creationId xmlns:p14="http://schemas.microsoft.com/office/powerpoint/2010/main" val="44121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MapReduce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38</a:t>
            </a:fld>
            <a:endParaRPr lang="en-US" dirty="0"/>
          </a:p>
        </p:txBody>
      </p:sp>
      <p:sp>
        <p:nvSpPr>
          <p:cNvPr id="8" name="TextBox 7"/>
          <p:cNvSpPr txBox="1"/>
          <p:nvPr/>
        </p:nvSpPr>
        <p:spPr bwMode="auto">
          <a:xfrm>
            <a:off x="5647424" y="4534363"/>
            <a:ext cx="646331" cy="646331"/>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p>
        </p:txBody>
      </p:sp>
      <p:sp>
        <p:nvSpPr>
          <p:cNvPr id="10" name="TextBox 9"/>
          <p:cNvSpPr txBox="1"/>
          <p:nvPr/>
        </p:nvSpPr>
        <p:spPr bwMode="auto">
          <a:xfrm>
            <a:off x="789536" y="5383000"/>
            <a:ext cx="1505540"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1</a:t>
            </a:r>
          </a:p>
        </p:txBody>
      </p:sp>
      <p:sp>
        <p:nvSpPr>
          <p:cNvPr id="16" name="TextBox 15"/>
          <p:cNvSpPr txBox="1"/>
          <p:nvPr/>
        </p:nvSpPr>
        <p:spPr bwMode="auto">
          <a:xfrm>
            <a:off x="3318904" y="5383000"/>
            <a:ext cx="1505540"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2</a:t>
            </a:r>
          </a:p>
        </p:txBody>
      </p:sp>
      <p:sp>
        <p:nvSpPr>
          <p:cNvPr id="19" name="TextBox 18"/>
          <p:cNvSpPr txBox="1"/>
          <p:nvPr/>
        </p:nvSpPr>
        <p:spPr bwMode="auto">
          <a:xfrm>
            <a:off x="6937197" y="5383000"/>
            <a:ext cx="1484702"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k</a:t>
            </a:r>
          </a:p>
        </p:txBody>
      </p:sp>
      <p:sp>
        <p:nvSpPr>
          <p:cNvPr id="63" name="Text Box 122"/>
          <p:cNvSpPr txBox="1">
            <a:spLocks noChangeArrowheads="1"/>
          </p:cNvSpPr>
          <p:nvPr/>
        </p:nvSpPr>
        <p:spPr bwMode="auto">
          <a:xfrm>
            <a:off x="1829903" y="2621846"/>
            <a:ext cx="5865708"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split points among </a:t>
            </a:r>
            <a:r>
              <a:rPr lang="en-US" sz="2800" i="1" dirty="0">
                <a:solidFill>
                  <a:schemeClr val="bg1"/>
                </a:solidFill>
                <a:latin typeface="Arial" pitchFamily="34" charset="0"/>
                <a:cs typeface="Arial" pitchFamily="34" charset="0"/>
              </a:rPr>
              <a:t>mapping</a:t>
            </a:r>
            <a:r>
              <a:rPr lang="en-US" sz="2800" dirty="0">
                <a:solidFill>
                  <a:srgbClr val="FFFF00"/>
                </a:solidFill>
                <a:latin typeface="Arial" pitchFamily="34" charset="0"/>
                <a:cs typeface="Arial" pitchFamily="34" charset="0"/>
              </a:rPr>
              <a:t> threads</a:t>
            </a:r>
          </a:p>
        </p:txBody>
      </p:sp>
      <p:grpSp>
        <p:nvGrpSpPr>
          <p:cNvPr id="31" name="Group 30"/>
          <p:cNvGrpSpPr/>
          <p:nvPr/>
        </p:nvGrpSpPr>
        <p:grpSpPr>
          <a:xfrm>
            <a:off x="999866" y="3873024"/>
            <a:ext cx="1084880" cy="1509976"/>
            <a:chOff x="999866" y="3873024"/>
            <a:chExt cx="1084880" cy="1509976"/>
          </a:xfrm>
          <a:effectLst>
            <a:glow rad="139700">
              <a:schemeClr val="accent3">
                <a:satMod val="175000"/>
                <a:alpha val="40000"/>
              </a:schemeClr>
            </a:glow>
          </a:effectLst>
        </p:grpSpPr>
        <p:grpSp>
          <p:nvGrpSpPr>
            <p:cNvPr id="30" name="Group 29"/>
            <p:cNvGrpSpPr/>
            <p:nvPr/>
          </p:nvGrpSpPr>
          <p:grpSpPr>
            <a:xfrm>
              <a:off x="999866" y="3873024"/>
              <a:ext cx="1084880" cy="1509976"/>
              <a:chOff x="1627323" y="4534363"/>
              <a:chExt cx="1084880" cy="1509976"/>
            </a:xfrm>
          </p:grpSpPr>
          <p:cxnSp>
            <p:nvCxnSpPr>
              <p:cNvPr id="20" name="Straight Arrow Connector 19"/>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32" name="Group 71"/>
            <p:cNvGrpSpPr/>
            <p:nvPr/>
          </p:nvGrpSpPr>
          <p:grpSpPr>
            <a:xfrm flipV="1">
              <a:off x="1779103" y="4441702"/>
              <a:ext cx="180115" cy="153191"/>
              <a:chOff x="3276600" y="3007773"/>
              <a:chExt cx="307975" cy="261938"/>
            </a:xfrm>
            <a:solidFill>
              <a:schemeClr val="bg1">
                <a:lumMod val="65000"/>
              </a:schemeClr>
            </a:solidFill>
          </p:grpSpPr>
          <p:sp>
            <p:nvSpPr>
              <p:cNvPr id="3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3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35" name="Group 71"/>
            <p:cNvGrpSpPr/>
            <p:nvPr/>
          </p:nvGrpSpPr>
          <p:grpSpPr>
            <a:xfrm flipV="1">
              <a:off x="1552147" y="4813571"/>
              <a:ext cx="180115" cy="153191"/>
              <a:chOff x="3276600" y="3007773"/>
              <a:chExt cx="307975" cy="261938"/>
            </a:xfrm>
            <a:solidFill>
              <a:schemeClr val="bg1">
                <a:lumMod val="65000"/>
              </a:schemeClr>
            </a:solidFill>
          </p:grpSpPr>
          <p:sp>
            <p:nvSpPr>
              <p:cNvPr id="36"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37"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38" name="Group 71"/>
            <p:cNvGrpSpPr/>
            <p:nvPr/>
          </p:nvGrpSpPr>
          <p:grpSpPr>
            <a:xfrm flipV="1">
              <a:off x="1829903" y="5027503"/>
              <a:ext cx="180115" cy="153191"/>
              <a:chOff x="3276600" y="3007773"/>
              <a:chExt cx="307975" cy="261938"/>
            </a:xfrm>
            <a:solidFill>
              <a:schemeClr val="bg1">
                <a:lumMod val="65000"/>
              </a:schemeClr>
            </a:solidFill>
          </p:grpSpPr>
          <p:sp>
            <p:nvSpPr>
              <p:cNvPr id="39"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40"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41" name="Group 71"/>
            <p:cNvGrpSpPr/>
            <p:nvPr/>
          </p:nvGrpSpPr>
          <p:grpSpPr>
            <a:xfrm flipV="1">
              <a:off x="1257170" y="4288511"/>
              <a:ext cx="180115" cy="153191"/>
              <a:chOff x="3276600" y="3007773"/>
              <a:chExt cx="307975" cy="261938"/>
            </a:xfrm>
            <a:solidFill>
              <a:schemeClr val="bg1">
                <a:lumMod val="65000"/>
              </a:schemeClr>
            </a:solidFill>
          </p:grpSpPr>
          <p:sp>
            <p:nvSpPr>
              <p:cNvPr id="42"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43"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grpSp>
        <p:nvGrpSpPr>
          <p:cNvPr id="46" name="Group 45"/>
          <p:cNvGrpSpPr/>
          <p:nvPr/>
        </p:nvGrpSpPr>
        <p:grpSpPr>
          <a:xfrm>
            <a:off x="3529234" y="3873024"/>
            <a:ext cx="1084880" cy="1509976"/>
            <a:chOff x="1627323" y="4534363"/>
            <a:chExt cx="1084880" cy="1509976"/>
          </a:xfrm>
          <a:effectLst>
            <a:glow rad="139700">
              <a:schemeClr val="accent3">
                <a:satMod val="175000"/>
                <a:alpha val="40000"/>
              </a:schemeClr>
            </a:glow>
          </a:effectLst>
        </p:grpSpPr>
        <p:cxnSp>
          <p:nvCxnSpPr>
            <p:cNvPr id="59" name="Straight Arrow Connector 58"/>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60" name="Straight Arrow Connector 59"/>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61" name="Straight Arrow Connector 60"/>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47" name="Group 71"/>
          <p:cNvGrpSpPr/>
          <p:nvPr/>
        </p:nvGrpSpPr>
        <p:grpSpPr>
          <a:xfrm flipV="1">
            <a:off x="4120007" y="4229562"/>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5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5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48" name="Group 71"/>
          <p:cNvGrpSpPr/>
          <p:nvPr/>
        </p:nvGrpSpPr>
        <p:grpSpPr>
          <a:xfrm flipV="1">
            <a:off x="4112153" y="5118256"/>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55"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5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49" name="Group 71"/>
          <p:cNvGrpSpPr/>
          <p:nvPr/>
        </p:nvGrpSpPr>
        <p:grpSpPr>
          <a:xfrm flipV="1">
            <a:off x="4524056" y="4920177"/>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5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5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50" name="Group 71"/>
          <p:cNvGrpSpPr/>
          <p:nvPr/>
        </p:nvGrpSpPr>
        <p:grpSpPr>
          <a:xfrm flipV="1">
            <a:off x="3817176" y="4704337"/>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5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5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64" name="Group 63"/>
          <p:cNvGrpSpPr/>
          <p:nvPr/>
        </p:nvGrpSpPr>
        <p:grpSpPr>
          <a:xfrm>
            <a:off x="7148287" y="3873024"/>
            <a:ext cx="1084880" cy="1509976"/>
            <a:chOff x="1627323" y="4534363"/>
            <a:chExt cx="1084880" cy="1509976"/>
          </a:xfrm>
          <a:effectLst>
            <a:glow rad="139700">
              <a:schemeClr val="accent3">
                <a:satMod val="175000"/>
                <a:alpha val="40000"/>
              </a:schemeClr>
            </a:glow>
          </a:effectLst>
        </p:grpSpPr>
        <p:cxnSp>
          <p:nvCxnSpPr>
            <p:cNvPr id="77" name="Straight Arrow Connector 76"/>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78" name="Straight Arrow Connector 77"/>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79" name="Straight Arrow Connector 78"/>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65" name="Group 71"/>
          <p:cNvGrpSpPr/>
          <p:nvPr/>
        </p:nvGrpSpPr>
        <p:grpSpPr>
          <a:xfrm flipV="1">
            <a:off x="7927524" y="4441702"/>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75"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7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66" name="Group 71"/>
          <p:cNvGrpSpPr/>
          <p:nvPr/>
        </p:nvGrpSpPr>
        <p:grpSpPr>
          <a:xfrm flipV="1">
            <a:off x="7700568" y="4582274"/>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7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7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67" name="Group 71"/>
          <p:cNvGrpSpPr/>
          <p:nvPr/>
        </p:nvGrpSpPr>
        <p:grpSpPr>
          <a:xfrm flipV="1">
            <a:off x="8099020" y="5027503"/>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7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7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68" name="Group 71"/>
          <p:cNvGrpSpPr/>
          <p:nvPr/>
        </p:nvGrpSpPr>
        <p:grpSpPr>
          <a:xfrm flipV="1">
            <a:off x="7309644" y="4736975"/>
            <a:ext cx="180115" cy="153191"/>
            <a:chOff x="3276600" y="3007773"/>
            <a:chExt cx="307975" cy="261938"/>
          </a:xfrm>
          <a:solidFill>
            <a:schemeClr val="bg1">
              <a:lumMod val="65000"/>
            </a:schemeClr>
          </a:solidFill>
          <a:effectLst>
            <a:glow rad="139700">
              <a:schemeClr val="accent3">
                <a:satMod val="175000"/>
                <a:alpha val="40000"/>
              </a:schemeClr>
            </a:glow>
          </a:effectLst>
        </p:grpSpPr>
        <p:sp>
          <p:nvSpPr>
            <p:cNvPr id="69"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70"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80" name="Group 13"/>
          <p:cNvGrpSpPr>
            <a:grpSpLocks/>
          </p:cNvGrpSpPr>
          <p:nvPr/>
        </p:nvGrpSpPr>
        <p:grpSpPr bwMode="auto">
          <a:xfrm flipH="1">
            <a:off x="1842897" y="3614303"/>
            <a:ext cx="788987" cy="704850"/>
            <a:chOff x="864" y="1968"/>
            <a:chExt cx="912" cy="816"/>
          </a:xfrm>
          <a:effectLst>
            <a:glow rad="139700">
              <a:schemeClr val="accent3">
                <a:satMod val="175000"/>
                <a:alpha val="40000"/>
              </a:schemeClr>
            </a:glow>
          </a:effectLst>
        </p:grpSpPr>
        <p:sp>
          <p:nvSpPr>
            <p:cNvPr id="81"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2"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3"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4"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5"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86"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87"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88"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9"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90"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91"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92" name="Group 13"/>
          <p:cNvGrpSpPr>
            <a:grpSpLocks/>
          </p:cNvGrpSpPr>
          <p:nvPr/>
        </p:nvGrpSpPr>
        <p:grpSpPr bwMode="auto">
          <a:xfrm flipH="1">
            <a:off x="7850731" y="3614303"/>
            <a:ext cx="788987" cy="704850"/>
            <a:chOff x="864" y="1968"/>
            <a:chExt cx="912" cy="816"/>
          </a:xfrm>
          <a:effectLst>
            <a:glow rad="139700">
              <a:schemeClr val="accent3">
                <a:satMod val="175000"/>
                <a:alpha val="40000"/>
              </a:schemeClr>
            </a:glow>
          </a:effectLst>
        </p:grpSpPr>
        <p:sp>
          <p:nvSpPr>
            <p:cNvPr id="93"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94"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95"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96"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97"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98"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99"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00"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01"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02"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03"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grpSp>
      <p:grpSp>
        <p:nvGrpSpPr>
          <p:cNvPr id="104" name="Group 13"/>
          <p:cNvGrpSpPr>
            <a:grpSpLocks/>
          </p:cNvGrpSpPr>
          <p:nvPr/>
        </p:nvGrpSpPr>
        <p:grpSpPr bwMode="auto">
          <a:xfrm flipH="1">
            <a:off x="3758744" y="3614303"/>
            <a:ext cx="788987" cy="704850"/>
            <a:chOff x="864" y="1968"/>
            <a:chExt cx="912" cy="816"/>
          </a:xfrm>
          <a:effectLst>
            <a:glow rad="139700">
              <a:schemeClr val="accent3">
                <a:satMod val="175000"/>
                <a:alpha val="40000"/>
              </a:schemeClr>
            </a:glow>
          </a:effectLst>
        </p:grpSpPr>
        <p:sp>
          <p:nvSpPr>
            <p:cNvPr id="105"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6"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7"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8"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9"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10"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11"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12"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4"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5"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extLst>
      <p:ext uri="{BB962C8B-B14F-4D97-AF65-F5344CB8AC3E}">
        <p14:creationId xmlns:p14="http://schemas.microsoft.com/office/powerpoint/2010/main" val="54979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Straight Arrow Connector 54">
            <a:extLst>
              <a:ext uri="{FF2B5EF4-FFF2-40B4-BE49-F238E27FC236}">
                <a16:creationId xmlns:a16="http://schemas.microsoft.com/office/drawing/2014/main" id="{0AE671F4-6E82-F67C-BE0A-322866B50594}"/>
              </a:ext>
            </a:extLst>
          </p:cNvPr>
          <p:cNvCxnSpPr/>
          <p:nvPr/>
        </p:nvCxnSpPr>
        <p:spPr bwMode="auto">
          <a:xfrm flipV="1">
            <a:off x="1627324" y="3347634"/>
            <a:ext cx="4202623" cy="2650210"/>
          </a:xfrm>
          <a:prstGeom prst="straightConnector1">
            <a:avLst/>
          </a:prstGeom>
          <a:noFill/>
          <a:ln w="38100" cap="flat" cmpd="sng" algn="ctr">
            <a:solidFill>
              <a:schemeClr val="bg1"/>
            </a:solidFill>
            <a:prstDash val="solid"/>
            <a:round/>
            <a:headEnd type="none" w="med" len="med"/>
            <a:tailEnd type="arrow"/>
          </a:ln>
          <a:effectLst/>
        </p:spPr>
      </p:cxnSp>
      <p:sp>
        <p:nvSpPr>
          <p:cNvPr id="2" name="Title 1"/>
          <p:cNvSpPr>
            <a:spLocks noGrp="1"/>
          </p:cNvSpPr>
          <p:nvPr>
            <p:ph type="title"/>
          </p:nvPr>
        </p:nvSpPr>
        <p:spPr/>
        <p:txBody>
          <a:bodyPr/>
          <a:lstStyle/>
          <a:p>
            <a:r>
              <a:rPr lang="en-US" dirty="0"/>
              <a:t>k-means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39</a:t>
            </a:fld>
            <a:endParaRPr lang="en-US" dirty="0"/>
          </a:p>
        </p:txBody>
      </p:sp>
      <p:cxnSp>
        <p:nvCxnSpPr>
          <p:cNvPr id="6" name="Straight Arrow Connector 5"/>
          <p:cNvCxnSpPr/>
          <p:nvPr/>
        </p:nvCxnSpPr>
        <p:spPr bwMode="auto">
          <a:xfrm>
            <a:off x="1627323" y="5997844"/>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7" name="Straight Arrow Connector 6"/>
          <p:cNvCxnSpPr/>
          <p:nvPr/>
        </p:nvCxnSpPr>
        <p:spPr bwMode="auto">
          <a:xfrm rot="16200000">
            <a:off x="-1022887" y="3394129"/>
            <a:ext cx="5300420" cy="0"/>
          </a:xfrm>
          <a:prstGeom prst="straightConnector1">
            <a:avLst/>
          </a:prstGeom>
          <a:noFill/>
          <a:ln w="38100" cap="flat" cmpd="sng" algn="ctr">
            <a:solidFill>
              <a:schemeClr val="bg1"/>
            </a:solidFill>
            <a:prstDash val="solid"/>
            <a:round/>
            <a:headEnd type="none" w="med" len="med"/>
            <a:tailEnd type="arrow"/>
          </a:ln>
          <a:effectLst/>
        </p:spPr>
      </p:cxnSp>
      <p:cxnSp>
        <p:nvCxnSpPr>
          <p:cNvPr id="10" name="Straight Arrow Connector 9"/>
          <p:cNvCxnSpPr/>
          <p:nvPr/>
        </p:nvCxnSpPr>
        <p:spPr bwMode="auto">
          <a:xfrm flipV="1">
            <a:off x="1627324" y="3347634"/>
            <a:ext cx="4202623" cy="2650210"/>
          </a:xfrm>
          <a:prstGeom prst="straightConnector1">
            <a:avLst/>
          </a:prstGeom>
          <a:noFill/>
          <a:ln w="38100" cap="flat" cmpd="sng" algn="ctr">
            <a:solidFill>
              <a:schemeClr val="bg1"/>
            </a:solidFill>
            <a:prstDash val="solid"/>
            <a:round/>
            <a:headEnd type="none" w="med" len="med"/>
            <a:tailEnd type="arrow"/>
          </a:ln>
          <a:effectLst/>
        </p:spPr>
      </p:cxnSp>
      <p:grpSp>
        <p:nvGrpSpPr>
          <p:cNvPr id="26" name="Group 71"/>
          <p:cNvGrpSpPr/>
          <p:nvPr/>
        </p:nvGrpSpPr>
        <p:grpSpPr>
          <a:xfrm>
            <a:off x="3404813" y="3040586"/>
            <a:ext cx="307975" cy="261938"/>
            <a:chOff x="3276600" y="3007773"/>
            <a:chExt cx="307975" cy="261938"/>
          </a:xfrm>
          <a:solidFill>
            <a:schemeClr val="bg1">
              <a:lumMod val="50000"/>
            </a:schemeClr>
          </a:solidFill>
          <a:effectLst>
            <a:glow rad="101600">
              <a:schemeClr val="accent3">
                <a:satMod val="175000"/>
                <a:alpha val="40000"/>
              </a:schemeClr>
            </a:glow>
          </a:effectLst>
        </p:grpSpPr>
        <p:sp>
          <p:nvSpPr>
            <p:cNvPr id="30"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31"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3" name="Group 71"/>
          <p:cNvGrpSpPr/>
          <p:nvPr/>
        </p:nvGrpSpPr>
        <p:grpSpPr>
          <a:xfrm>
            <a:off x="3177857" y="3412455"/>
            <a:ext cx="307975" cy="261938"/>
            <a:chOff x="3276600" y="3007773"/>
            <a:chExt cx="307975" cy="261938"/>
          </a:xfrm>
          <a:solidFill>
            <a:schemeClr val="bg1">
              <a:lumMod val="50000"/>
            </a:schemeClr>
          </a:solidFill>
          <a:effectLst>
            <a:glow rad="101600">
              <a:schemeClr val="accent3">
                <a:satMod val="175000"/>
                <a:alpha val="40000"/>
              </a:schemeClr>
            </a:glow>
          </a:effectLst>
        </p:grpSpPr>
        <p:sp>
          <p:nvSpPr>
            <p:cNvPr id="14"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5"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7" name="Group 71"/>
          <p:cNvGrpSpPr/>
          <p:nvPr/>
        </p:nvGrpSpPr>
        <p:grpSpPr>
          <a:xfrm>
            <a:off x="3455613" y="3626387"/>
            <a:ext cx="307975" cy="261938"/>
            <a:chOff x="3276600" y="3007773"/>
            <a:chExt cx="307975" cy="261938"/>
          </a:xfrm>
          <a:solidFill>
            <a:srgbClr val="00B050"/>
          </a:solidFill>
          <a:effectLst>
            <a:glow rad="101600">
              <a:schemeClr val="accent3">
                <a:satMod val="175000"/>
                <a:alpha val="40000"/>
              </a:schemeClr>
            </a:glow>
          </a:effectLst>
        </p:grpSpPr>
        <p:sp>
          <p:nvSpPr>
            <p:cNvPr id="18"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9"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20" name="Group 71"/>
          <p:cNvGrpSpPr/>
          <p:nvPr/>
        </p:nvGrpSpPr>
        <p:grpSpPr>
          <a:xfrm>
            <a:off x="2882880" y="2887395"/>
            <a:ext cx="307975" cy="261938"/>
            <a:chOff x="3276600" y="3007773"/>
            <a:chExt cx="307975" cy="261938"/>
          </a:xfrm>
          <a:solidFill>
            <a:srgbClr val="FF0000"/>
          </a:solidFill>
          <a:effectLst>
            <a:glow rad="101600">
              <a:schemeClr val="accent3">
                <a:satMod val="175000"/>
                <a:alpha val="40000"/>
              </a:schemeClr>
            </a:glow>
          </a:effectLst>
        </p:grpSpPr>
        <p:sp>
          <p:nvSpPr>
            <p:cNvPr id="2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22" name="Oval 45"/>
            <p:cNvSpPr>
              <a:spLocks noChangeArrowheads="1"/>
            </p:cNvSpPr>
            <p:nvPr/>
          </p:nvSpPr>
          <p:spPr bwMode="auto">
            <a:xfrm>
              <a:off x="3482975" y="3071277"/>
              <a:ext cx="44450" cy="90488"/>
            </a:xfrm>
            <a:prstGeom prst="ellipse">
              <a:avLst/>
            </a:prstGeom>
            <a:solidFill>
              <a:schemeClr val="bg1"/>
            </a:solidFill>
            <a:ln w="3175">
              <a:solidFill>
                <a:schemeClr val="tx1"/>
              </a:solidFill>
              <a:round/>
              <a:headEnd/>
              <a:tailEnd/>
            </a:ln>
            <a:effectLst/>
          </p:spPr>
          <p:txBody>
            <a:bodyPr wrap="none" anchor="ctr"/>
            <a:lstStyle/>
            <a:p>
              <a:endParaRPr lang="en-US" dirty="0"/>
            </a:p>
          </p:txBody>
        </p:sp>
      </p:grpSp>
      <p:grpSp>
        <p:nvGrpSpPr>
          <p:cNvPr id="23" name="Group 69"/>
          <p:cNvGrpSpPr/>
          <p:nvPr/>
        </p:nvGrpSpPr>
        <p:grpSpPr>
          <a:xfrm>
            <a:off x="6221788" y="3780379"/>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24"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25"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27" name="Group 69"/>
          <p:cNvGrpSpPr/>
          <p:nvPr/>
        </p:nvGrpSpPr>
        <p:grpSpPr>
          <a:xfrm>
            <a:off x="6374188" y="3932779"/>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28"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29"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33" name="Group 69"/>
          <p:cNvGrpSpPr/>
          <p:nvPr/>
        </p:nvGrpSpPr>
        <p:grpSpPr>
          <a:xfrm>
            <a:off x="6159726" y="4106610"/>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34"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35"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36" name="Group 69"/>
          <p:cNvGrpSpPr/>
          <p:nvPr/>
        </p:nvGrpSpPr>
        <p:grpSpPr>
          <a:xfrm>
            <a:off x="5884397" y="3911347"/>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37"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38"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39" name="Group 69"/>
          <p:cNvGrpSpPr/>
          <p:nvPr/>
        </p:nvGrpSpPr>
        <p:grpSpPr>
          <a:xfrm>
            <a:off x="5609068" y="3716084"/>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40"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41"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42" name="Group 69"/>
          <p:cNvGrpSpPr/>
          <p:nvPr/>
        </p:nvGrpSpPr>
        <p:grpSpPr>
          <a:xfrm>
            <a:off x="5462493" y="4261650"/>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43"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44"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grpSp>
        <p:nvGrpSpPr>
          <p:cNvPr id="45" name="Group 69"/>
          <p:cNvGrpSpPr/>
          <p:nvPr/>
        </p:nvGrpSpPr>
        <p:grpSpPr>
          <a:xfrm>
            <a:off x="5702166" y="4427508"/>
            <a:ext cx="290513" cy="249237"/>
            <a:chOff x="3897312" y="2438400"/>
            <a:chExt cx="290513" cy="249237"/>
          </a:xfrm>
          <a:solidFill>
            <a:schemeClr val="bg1">
              <a:lumMod val="50000"/>
            </a:schemeClr>
          </a:solidFill>
          <a:effectLst>
            <a:glow rad="101600">
              <a:schemeClr val="accent3">
                <a:satMod val="175000"/>
                <a:alpha val="40000"/>
              </a:schemeClr>
            </a:glow>
          </a:effectLst>
        </p:grpSpPr>
        <p:sp>
          <p:nvSpPr>
            <p:cNvPr id="46" name="Oval 40"/>
            <p:cNvSpPr>
              <a:spLocks noChangeArrowheads="1"/>
            </p:cNvSpPr>
            <p:nvPr/>
          </p:nvSpPr>
          <p:spPr bwMode="auto">
            <a:xfrm>
              <a:off x="3897312" y="2438400"/>
              <a:ext cx="290513" cy="249237"/>
            </a:xfrm>
            <a:prstGeom prst="ellipse">
              <a:avLst/>
            </a:prstGeom>
            <a:grpFill/>
            <a:ln w="38100">
              <a:solidFill>
                <a:schemeClr val="tx1"/>
              </a:solidFill>
              <a:round/>
              <a:headEnd/>
              <a:tailEnd/>
            </a:ln>
            <a:effectLst/>
          </p:spPr>
          <p:txBody>
            <a:bodyPr wrap="none" anchor="ctr"/>
            <a:lstStyle/>
            <a:p>
              <a:endParaRPr lang="en-US" dirty="0"/>
            </a:p>
          </p:txBody>
        </p:sp>
        <p:sp>
          <p:nvSpPr>
            <p:cNvPr id="47" name="Oval 41"/>
            <p:cNvSpPr>
              <a:spLocks noChangeArrowheads="1"/>
            </p:cNvSpPr>
            <p:nvPr/>
          </p:nvSpPr>
          <p:spPr bwMode="auto">
            <a:xfrm>
              <a:off x="4090987" y="2498725"/>
              <a:ext cx="42863" cy="85725"/>
            </a:xfrm>
            <a:prstGeom prst="ellipse">
              <a:avLst/>
            </a:prstGeom>
            <a:grpFill/>
            <a:ln w="3175">
              <a:solidFill>
                <a:schemeClr val="tx1"/>
              </a:solidFill>
              <a:round/>
              <a:headEnd/>
              <a:tailEnd/>
            </a:ln>
            <a:effectLst/>
          </p:spPr>
          <p:txBody>
            <a:bodyPr wrap="none" anchor="ctr"/>
            <a:lstStyle/>
            <a:p>
              <a:endParaRPr lang="en-US" dirty="0"/>
            </a:p>
          </p:txBody>
        </p:sp>
      </p:grpSp>
      <p:sp>
        <p:nvSpPr>
          <p:cNvPr id="48" name="Oval 50"/>
          <p:cNvSpPr>
            <a:spLocks noChangeArrowheads="1"/>
          </p:cNvSpPr>
          <p:nvPr/>
        </p:nvSpPr>
        <p:spPr bwMode="auto">
          <a:xfrm>
            <a:off x="3552450" y="4440036"/>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49" name="Oval 50"/>
          <p:cNvSpPr>
            <a:spLocks noChangeArrowheads="1"/>
          </p:cNvSpPr>
          <p:nvPr/>
        </p:nvSpPr>
        <p:spPr bwMode="auto">
          <a:xfrm>
            <a:off x="3230244" y="5094879"/>
            <a:ext cx="307975" cy="261937"/>
          </a:xfrm>
          <a:prstGeom prst="ellipse">
            <a:avLst/>
          </a:prstGeom>
          <a:solidFill>
            <a:srgbClr val="3399FF"/>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0" name="Oval 50"/>
          <p:cNvSpPr>
            <a:spLocks noChangeArrowheads="1"/>
          </p:cNvSpPr>
          <p:nvPr/>
        </p:nvSpPr>
        <p:spPr bwMode="auto">
          <a:xfrm>
            <a:off x="3138668" y="4701974"/>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1" name="Oval 50"/>
          <p:cNvSpPr>
            <a:spLocks noChangeArrowheads="1"/>
          </p:cNvSpPr>
          <p:nvPr/>
        </p:nvSpPr>
        <p:spPr bwMode="auto">
          <a:xfrm>
            <a:off x="2529743" y="4440037"/>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52" name="Oval 50"/>
          <p:cNvSpPr>
            <a:spLocks noChangeArrowheads="1"/>
          </p:cNvSpPr>
          <p:nvPr/>
        </p:nvSpPr>
        <p:spPr bwMode="auto">
          <a:xfrm>
            <a:off x="2683730" y="4963910"/>
            <a:ext cx="307975" cy="261937"/>
          </a:xfrm>
          <a:prstGeom prst="ellipse">
            <a:avLst/>
          </a:prstGeom>
          <a:solidFill>
            <a:schemeClr val="bg1">
              <a:lumMod val="50000"/>
            </a:schemeClr>
          </a:solidFill>
          <a:ln w="38100">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16" name="Oval 41"/>
          <p:cNvSpPr>
            <a:spLocks noChangeArrowheads="1"/>
          </p:cNvSpPr>
          <p:nvPr/>
        </p:nvSpPr>
        <p:spPr bwMode="auto">
          <a:xfrm>
            <a:off x="3737157" y="4505575"/>
            <a:ext cx="42863" cy="85725"/>
          </a:xfrm>
          <a:prstGeom prst="ellipse">
            <a:avLst/>
          </a:prstGeom>
          <a:solidFill>
            <a:schemeClr val="bg1">
              <a:lumMod val="50000"/>
            </a:schemeClr>
          </a:solidFill>
          <a:ln w="3175">
            <a:solidFill>
              <a:schemeClr val="tx1"/>
            </a:solidFill>
            <a:round/>
            <a:headEnd/>
            <a:tailEnd/>
          </a:ln>
          <a:effectLst/>
        </p:spPr>
        <p:txBody>
          <a:bodyPr wrap="none" anchor="ctr"/>
          <a:lstStyle/>
          <a:p>
            <a:endParaRPr lang="en-US" dirty="0"/>
          </a:p>
        </p:txBody>
      </p:sp>
      <p:sp>
        <p:nvSpPr>
          <p:cNvPr id="5" name="Oval 41">
            <a:extLst>
              <a:ext uri="{FF2B5EF4-FFF2-40B4-BE49-F238E27FC236}">
                <a16:creationId xmlns:a16="http://schemas.microsoft.com/office/drawing/2014/main" id="{E136FEE7-E248-E3E1-6CF2-BA2372888F25}"/>
              </a:ext>
            </a:extLst>
          </p:cNvPr>
          <p:cNvSpPr>
            <a:spLocks noChangeArrowheads="1"/>
          </p:cNvSpPr>
          <p:nvPr/>
        </p:nvSpPr>
        <p:spPr bwMode="auto">
          <a:xfrm>
            <a:off x="2740479" y="4530695"/>
            <a:ext cx="42863" cy="85725"/>
          </a:xfrm>
          <a:prstGeom prst="ellipse">
            <a:avLst/>
          </a:prstGeom>
          <a:solidFill>
            <a:schemeClr val="bg1">
              <a:lumMod val="50000"/>
            </a:schemeClr>
          </a:solidFill>
          <a:ln w="3175">
            <a:solidFill>
              <a:schemeClr val="tx1"/>
            </a:solidFill>
            <a:round/>
            <a:headEnd/>
            <a:tailEnd/>
          </a:ln>
          <a:effectLst/>
        </p:spPr>
        <p:txBody>
          <a:bodyPr wrap="none" anchor="ctr"/>
          <a:lstStyle/>
          <a:p>
            <a:endParaRPr lang="en-US" dirty="0"/>
          </a:p>
        </p:txBody>
      </p:sp>
      <p:sp>
        <p:nvSpPr>
          <p:cNvPr id="8" name="Oval 41">
            <a:extLst>
              <a:ext uri="{FF2B5EF4-FFF2-40B4-BE49-F238E27FC236}">
                <a16:creationId xmlns:a16="http://schemas.microsoft.com/office/drawing/2014/main" id="{8721B23B-7E30-4A80-EAEF-7956BDC420C3}"/>
              </a:ext>
            </a:extLst>
          </p:cNvPr>
          <p:cNvSpPr>
            <a:spLocks noChangeArrowheads="1"/>
          </p:cNvSpPr>
          <p:nvPr/>
        </p:nvSpPr>
        <p:spPr bwMode="auto">
          <a:xfrm>
            <a:off x="3310412" y="4801461"/>
            <a:ext cx="42863" cy="85725"/>
          </a:xfrm>
          <a:prstGeom prst="ellipse">
            <a:avLst/>
          </a:prstGeom>
          <a:solidFill>
            <a:schemeClr val="bg1">
              <a:lumMod val="50000"/>
            </a:schemeClr>
          </a:solidFill>
          <a:ln w="3175">
            <a:solidFill>
              <a:schemeClr val="tx1"/>
            </a:solidFill>
            <a:round/>
            <a:headEnd/>
            <a:tailEnd/>
          </a:ln>
          <a:effectLst/>
        </p:spPr>
        <p:txBody>
          <a:bodyPr wrap="none" anchor="ctr"/>
          <a:lstStyle/>
          <a:p>
            <a:endParaRPr lang="en-US" dirty="0"/>
          </a:p>
        </p:txBody>
      </p:sp>
      <p:sp>
        <p:nvSpPr>
          <p:cNvPr id="9" name="Oval 41">
            <a:extLst>
              <a:ext uri="{FF2B5EF4-FFF2-40B4-BE49-F238E27FC236}">
                <a16:creationId xmlns:a16="http://schemas.microsoft.com/office/drawing/2014/main" id="{0A9B5980-D502-575E-F0F6-7F5B883AC8F3}"/>
              </a:ext>
            </a:extLst>
          </p:cNvPr>
          <p:cNvSpPr>
            <a:spLocks noChangeArrowheads="1"/>
          </p:cNvSpPr>
          <p:nvPr/>
        </p:nvSpPr>
        <p:spPr bwMode="auto">
          <a:xfrm>
            <a:off x="2855203" y="5030184"/>
            <a:ext cx="42863" cy="85725"/>
          </a:xfrm>
          <a:prstGeom prst="ellipse">
            <a:avLst/>
          </a:prstGeom>
          <a:solidFill>
            <a:schemeClr val="bg1">
              <a:lumMod val="50000"/>
            </a:schemeClr>
          </a:solidFill>
          <a:ln w="3175">
            <a:solidFill>
              <a:schemeClr val="tx1"/>
            </a:solidFill>
            <a:round/>
            <a:headEnd/>
            <a:tailEnd/>
          </a:ln>
          <a:effectLst/>
        </p:spPr>
        <p:txBody>
          <a:bodyPr wrap="none" anchor="ctr"/>
          <a:lstStyle/>
          <a:p>
            <a:endParaRPr lang="en-US" dirty="0"/>
          </a:p>
        </p:txBody>
      </p:sp>
      <p:sp>
        <p:nvSpPr>
          <p:cNvPr id="11" name="Oval 41">
            <a:extLst>
              <a:ext uri="{FF2B5EF4-FFF2-40B4-BE49-F238E27FC236}">
                <a16:creationId xmlns:a16="http://schemas.microsoft.com/office/drawing/2014/main" id="{28844D6F-26A6-0775-3E40-49EE8A5C0836}"/>
              </a:ext>
            </a:extLst>
          </p:cNvPr>
          <p:cNvSpPr>
            <a:spLocks noChangeArrowheads="1"/>
          </p:cNvSpPr>
          <p:nvPr/>
        </p:nvSpPr>
        <p:spPr bwMode="auto">
          <a:xfrm>
            <a:off x="3442969" y="5168640"/>
            <a:ext cx="42863" cy="85725"/>
          </a:xfrm>
          <a:prstGeom prst="ellipse">
            <a:avLst/>
          </a:prstGeom>
          <a:solidFill>
            <a:schemeClr val="bg1"/>
          </a:solidFill>
          <a:ln w="3175">
            <a:solidFill>
              <a:schemeClr val="tx1"/>
            </a:solidFill>
            <a:round/>
            <a:headEnd/>
            <a:tailEnd/>
          </a:ln>
          <a:effectLst>
            <a:glow rad="101600">
              <a:schemeClr val="accent3">
                <a:satMod val="175000"/>
                <a:alpha val="40000"/>
              </a:schemeClr>
            </a:glow>
          </a:effectLst>
        </p:spPr>
        <p:txBody>
          <a:bodyPr wrap="none" anchor="ctr"/>
          <a:lstStyle/>
          <a:p>
            <a:endParaRPr lang="en-US" dirty="0"/>
          </a:p>
        </p:txBody>
      </p:sp>
      <p:sp>
        <p:nvSpPr>
          <p:cNvPr id="12" name="Text Box 122">
            <a:extLst>
              <a:ext uri="{FF2B5EF4-FFF2-40B4-BE49-F238E27FC236}">
                <a16:creationId xmlns:a16="http://schemas.microsoft.com/office/drawing/2014/main" id="{255FE43B-5E14-AAD8-9488-C680F65AD6A4}"/>
              </a:ext>
            </a:extLst>
          </p:cNvPr>
          <p:cNvSpPr txBox="1">
            <a:spLocks noChangeArrowheads="1"/>
          </p:cNvSpPr>
          <p:nvPr/>
        </p:nvSpPr>
        <p:spPr bwMode="auto">
          <a:xfrm>
            <a:off x="1829773" y="1715531"/>
            <a:ext cx="5982728"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Reducer picks </a:t>
            </a:r>
            <a:r>
              <a:rPr lang="en-US" sz="2800" i="1" dirty="0">
                <a:solidFill>
                  <a:srgbClr val="FFFF00"/>
                </a:solidFill>
                <a:latin typeface="Arial" pitchFamily="34" charset="0"/>
                <a:cs typeface="Arial" pitchFamily="34" charset="0"/>
              </a:rPr>
              <a:t>k</a:t>
            </a:r>
            <a:r>
              <a:rPr lang="en-US" sz="2800" dirty="0">
                <a:solidFill>
                  <a:srgbClr val="FFFF00"/>
                </a:solidFill>
                <a:latin typeface="Arial" pitchFamily="34" charset="0"/>
                <a:cs typeface="Arial" pitchFamily="34" charset="0"/>
              </a:rPr>
              <a:t> “</a:t>
            </a:r>
            <a:r>
              <a:rPr lang="en-US" sz="2800" dirty="0">
                <a:solidFill>
                  <a:schemeClr val="bg1"/>
                </a:solidFill>
                <a:latin typeface="Arial" pitchFamily="34" charset="0"/>
                <a:cs typeface="Arial" pitchFamily="34" charset="0"/>
              </a:rPr>
              <a:t>centers</a:t>
            </a:r>
            <a:r>
              <a:rPr lang="en-US" sz="2800" dirty="0">
                <a:solidFill>
                  <a:srgbClr val="FFFF00"/>
                </a:solidFill>
                <a:latin typeface="Arial" pitchFamily="34" charset="0"/>
                <a:cs typeface="Arial" pitchFamily="34" charset="0"/>
              </a:rPr>
              <a:t>” at random</a:t>
            </a:r>
          </a:p>
        </p:txBody>
      </p:sp>
      <p:grpSp>
        <p:nvGrpSpPr>
          <p:cNvPr id="32" name="Group 13">
            <a:extLst>
              <a:ext uri="{FF2B5EF4-FFF2-40B4-BE49-F238E27FC236}">
                <a16:creationId xmlns:a16="http://schemas.microsoft.com/office/drawing/2014/main" id="{0FE85EC6-6E5D-9756-F28D-761A2CB8A246}"/>
              </a:ext>
            </a:extLst>
          </p:cNvPr>
          <p:cNvGrpSpPr>
            <a:grpSpLocks/>
          </p:cNvGrpSpPr>
          <p:nvPr/>
        </p:nvGrpSpPr>
        <p:grpSpPr bwMode="auto">
          <a:xfrm flipH="1">
            <a:off x="6686339" y="2305728"/>
            <a:ext cx="1218322" cy="1088401"/>
            <a:chOff x="864" y="1968"/>
            <a:chExt cx="912" cy="816"/>
          </a:xfrm>
          <a:effectLst>
            <a:glow rad="101600">
              <a:schemeClr val="accent3">
                <a:satMod val="175000"/>
                <a:alpha val="40000"/>
              </a:schemeClr>
            </a:glow>
          </a:effectLst>
        </p:grpSpPr>
        <p:sp>
          <p:nvSpPr>
            <p:cNvPr id="53" name="Freeform 14">
              <a:extLst>
                <a:ext uri="{FF2B5EF4-FFF2-40B4-BE49-F238E27FC236}">
                  <a16:creationId xmlns:a16="http://schemas.microsoft.com/office/drawing/2014/main" id="{27E160E6-00C4-60F1-4F08-A001F764D9E2}"/>
                </a:ext>
              </a:extLst>
            </p:cNvPr>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4" name="Freeform 15">
              <a:extLst>
                <a:ext uri="{FF2B5EF4-FFF2-40B4-BE49-F238E27FC236}">
                  <a16:creationId xmlns:a16="http://schemas.microsoft.com/office/drawing/2014/main" id="{6CFAAF80-6332-FDFF-C427-732FB95377C4}"/>
                </a:ext>
              </a:extLst>
            </p:cNvPr>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9" name="Freeform 16">
              <a:extLst>
                <a:ext uri="{FF2B5EF4-FFF2-40B4-BE49-F238E27FC236}">
                  <a16:creationId xmlns:a16="http://schemas.microsoft.com/office/drawing/2014/main" id="{85713CD0-F371-4CB2-10C5-2F9074B3D6D3}"/>
                </a:ext>
              </a:extLst>
            </p:cNvPr>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0" name="Freeform 17">
              <a:extLst>
                <a:ext uri="{FF2B5EF4-FFF2-40B4-BE49-F238E27FC236}">
                  <a16:creationId xmlns:a16="http://schemas.microsoft.com/office/drawing/2014/main" id="{80DF53F8-E538-8C11-2153-6EA0807AC0BD}"/>
                </a:ext>
              </a:extLst>
            </p:cNvPr>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1" name="Freeform 18">
              <a:extLst>
                <a:ext uri="{FF2B5EF4-FFF2-40B4-BE49-F238E27FC236}">
                  <a16:creationId xmlns:a16="http://schemas.microsoft.com/office/drawing/2014/main" id="{6D607C63-5C7D-7CA8-D3BC-AF67AF025BC0}"/>
                </a:ext>
              </a:extLst>
            </p:cNvPr>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62" name="Freeform 19">
              <a:extLst>
                <a:ext uri="{FF2B5EF4-FFF2-40B4-BE49-F238E27FC236}">
                  <a16:creationId xmlns:a16="http://schemas.microsoft.com/office/drawing/2014/main" id="{B0D801EC-8A0C-9CB1-9BC1-7136182F2502}"/>
                </a:ext>
              </a:extLst>
            </p:cNvPr>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63" name="Freeform 20">
              <a:extLst>
                <a:ext uri="{FF2B5EF4-FFF2-40B4-BE49-F238E27FC236}">
                  <a16:creationId xmlns:a16="http://schemas.microsoft.com/office/drawing/2014/main" id="{8EDB8516-5F7A-7221-A749-8D95BA76F217}"/>
                </a:ext>
              </a:extLst>
            </p:cNvPr>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64" name="Freeform 21">
              <a:extLst>
                <a:ext uri="{FF2B5EF4-FFF2-40B4-BE49-F238E27FC236}">
                  <a16:creationId xmlns:a16="http://schemas.microsoft.com/office/drawing/2014/main" id="{E38B4C44-5893-4B45-03CC-F914B02E8FD4}"/>
                </a:ext>
              </a:extLst>
            </p:cNvPr>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5" name="Freeform 22">
              <a:extLst>
                <a:ext uri="{FF2B5EF4-FFF2-40B4-BE49-F238E27FC236}">
                  <a16:creationId xmlns:a16="http://schemas.microsoft.com/office/drawing/2014/main" id="{4BC7C39E-0D27-2F80-539E-3309C6DB36E1}"/>
                </a:ext>
              </a:extLst>
            </p:cNvPr>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6" name="Freeform 23">
              <a:extLst>
                <a:ext uri="{FF2B5EF4-FFF2-40B4-BE49-F238E27FC236}">
                  <a16:creationId xmlns:a16="http://schemas.microsoft.com/office/drawing/2014/main" id="{03A81ADB-E994-AA42-4913-4C8713A80A1B}"/>
                </a:ext>
              </a:extLst>
            </p:cNvPr>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7" name="Freeform 24">
              <a:extLst>
                <a:ext uri="{FF2B5EF4-FFF2-40B4-BE49-F238E27FC236}">
                  <a16:creationId xmlns:a16="http://schemas.microsoft.com/office/drawing/2014/main" id="{96D37485-A555-1EA4-8148-D3489F9ED065}"/>
                </a:ext>
              </a:extLst>
            </p:cNvPr>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extLst>
      <p:ext uri="{BB962C8B-B14F-4D97-AF65-F5344CB8AC3E}">
        <p14:creationId xmlns:p14="http://schemas.microsoft.com/office/powerpoint/2010/main" val="3383180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Phase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40</a:t>
            </a:fld>
            <a:endParaRPr lang="en-US" dirty="0"/>
          </a:p>
        </p:txBody>
      </p:sp>
      <p:sp>
        <p:nvSpPr>
          <p:cNvPr id="131" name="Rounded Rectangular Callout 130"/>
          <p:cNvSpPr/>
          <p:nvPr/>
        </p:nvSpPr>
        <p:spPr>
          <a:xfrm>
            <a:off x="5289601" y="1425024"/>
            <a:ext cx="1736255" cy="1532334"/>
          </a:xfrm>
          <a:prstGeom prst="wedgeRoundRectCallout">
            <a:avLst>
              <a:gd name="adj1" fmla="val -71128"/>
              <a:gd name="adj2" fmla="val 20675"/>
              <a:gd name="adj3" fmla="val 16667"/>
            </a:avLst>
          </a:prstGeom>
          <a:solidFill>
            <a:schemeClr val="tx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en-US" sz="2800" dirty="0">
                <a:solidFill>
                  <a:srgbClr val="FFFF00"/>
                </a:solidFill>
                <a:latin typeface="Arial" pitchFamily="34" charset="0"/>
                <a:cs typeface="Arial" pitchFamily="34" charset="0"/>
              </a:rPr>
              <a:t>0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0</a:t>
            </a:r>
          </a:p>
          <a:p>
            <a:pPr algn="ctr"/>
            <a:r>
              <a:rPr lang="en-US" sz="2800" dirty="0">
                <a:solidFill>
                  <a:srgbClr val="FFFF00"/>
                </a:solidFill>
                <a:latin typeface="Arial" pitchFamily="34" charset="0"/>
                <a:cs typeface="Arial" pitchFamily="34" charset="0"/>
              </a:rPr>
              <a:t>1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1</a:t>
            </a:r>
            <a:endParaRPr lang="en-US" sz="2800" baseline="-25000" dirty="0">
              <a:solidFill>
                <a:srgbClr val="FFFF00"/>
              </a:solidFill>
              <a:latin typeface="Arial"/>
              <a:cs typeface="Arial" pitchFamily="34" charset="0"/>
            </a:endParaRPr>
          </a:p>
          <a:p>
            <a:pPr algn="ctr"/>
            <a:r>
              <a:rPr lang="en-US" sz="2800" dirty="0">
                <a:solidFill>
                  <a:srgbClr val="FFFF00"/>
                </a:solidFill>
                <a:latin typeface="Arial" pitchFamily="34" charset="0"/>
                <a:cs typeface="Arial" pitchFamily="34" charset="0"/>
              </a:rPr>
              <a:t>2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2</a:t>
            </a:r>
            <a:endParaRPr lang="en-US" sz="2800" dirty="0">
              <a:solidFill>
                <a:srgbClr val="FFFF00"/>
              </a:solidFill>
              <a:latin typeface="Arial" pitchFamily="34" charset="0"/>
              <a:cs typeface="Arial" pitchFamily="34" charset="0"/>
            </a:endParaRPr>
          </a:p>
        </p:txBody>
      </p:sp>
      <p:grpSp>
        <p:nvGrpSpPr>
          <p:cNvPr id="67" name="Group 13"/>
          <p:cNvGrpSpPr>
            <a:grpSpLocks/>
          </p:cNvGrpSpPr>
          <p:nvPr/>
        </p:nvGrpSpPr>
        <p:grpSpPr bwMode="auto">
          <a:xfrm flipH="1">
            <a:off x="3432177" y="2017621"/>
            <a:ext cx="1218322" cy="1088401"/>
            <a:chOff x="864" y="1968"/>
            <a:chExt cx="912" cy="816"/>
          </a:xfrm>
          <a:effectLst>
            <a:glow rad="139700">
              <a:schemeClr val="accent3">
                <a:satMod val="175000"/>
                <a:alpha val="40000"/>
              </a:schemeClr>
            </a:glow>
          </a:effectLst>
        </p:grpSpPr>
        <p:sp>
          <p:nvSpPr>
            <p:cNvPr id="68"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9"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0"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1"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73"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74"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75"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6"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7"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8"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83" name="TextBox 82"/>
          <p:cNvSpPr txBox="1"/>
          <p:nvPr/>
        </p:nvSpPr>
        <p:spPr bwMode="auto">
          <a:xfrm>
            <a:off x="5647424" y="5278267"/>
            <a:ext cx="646331" cy="646331"/>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p>
        </p:txBody>
      </p:sp>
      <p:sp>
        <p:nvSpPr>
          <p:cNvPr id="84" name="TextBox 83"/>
          <p:cNvSpPr txBox="1"/>
          <p:nvPr/>
        </p:nvSpPr>
        <p:spPr bwMode="auto">
          <a:xfrm>
            <a:off x="789536" y="6126904"/>
            <a:ext cx="1505540"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1</a:t>
            </a:r>
          </a:p>
        </p:txBody>
      </p:sp>
      <p:sp>
        <p:nvSpPr>
          <p:cNvPr id="85" name="TextBox 84"/>
          <p:cNvSpPr txBox="1"/>
          <p:nvPr/>
        </p:nvSpPr>
        <p:spPr bwMode="auto">
          <a:xfrm>
            <a:off x="3318904" y="6126904"/>
            <a:ext cx="1505540"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2</a:t>
            </a:r>
          </a:p>
        </p:txBody>
      </p:sp>
      <p:sp>
        <p:nvSpPr>
          <p:cNvPr id="86" name="TextBox 85"/>
          <p:cNvSpPr txBox="1"/>
          <p:nvPr/>
        </p:nvSpPr>
        <p:spPr bwMode="auto">
          <a:xfrm>
            <a:off x="6937197" y="6126904"/>
            <a:ext cx="1484702" cy="523220"/>
          </a:xfrm>
          <a:prstGeom prst="rect">
            <a:avLst/>
          </a:prstGeom>
          <a:solidFill>
            <a:schemeClr val="tx1">
              <a:alpha val="89999"/>
            </a:schemeClr>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k</a:t>
            </a:r>
          </a:p>
        </p:txBody>
      </p:sp>
      <p:grpSp>
        <p:nvGrpSpPr>
          <p:cNvPr id="87" name="Group 86"/>
          <p:cNvGrpSpPr/>
          <p:nvPr/>
        </p:nvGrpSpPr>
        <p:grpSpPr>
          <a:xfrm>
            <a:off x="999866" y="4616928"/>
            <a:ext cx="1084880" cy="1509976"/>
            <a:chOff x="999866" y="3873024"/>
            <a:chExt cx="1084880" cy="1509976"/>
          </a:xfrm>
          <a:effectLst>
            <a:glow rad="101600">
              <a:schemeClr val="accent3">
                <a:satMod val="175000"/>
                <a:alpha val="40000"/>
              </a:schemeClr>
            </a:glow>
          </a:effectLst>
        </p:grpSpPr>
        <p:grpSp>
          <p:nvGrpSpPr>
            <p:cNvPr id="88" name="Group 87"/>
            <p:cNvGrpSpPr/>
            <p:nvPr/>
          </p:nvGrpSpPr>
          <p:grpSpPr>
            <a:xfrm>
              <a:off x="999866" y="3873024"/>
              <a:ext cx="1084880" cy="1509976"/>
              <a:chOff x="1627323" y="4534363"/>
              <a:chExt cx="1084880" cy="1509976"/>
            </a:xfrm>
          </p:grpSpPr>
          <p:cxnSp>
            <p:nvCxnSpPr>
              <p:cNvPr id="101" name="Straight Arrow Connector 100"/>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102" name="Straight Arrow Connector 101"/>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115" name="Straight Arrow Connector 114"/>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89" name="Group 71"/>
            <p:cNvGrpSpPr/>
            <p:nvPr/>
          </p:nvGrpSpPr>
          <p:grpSpPr>
            <a:xfrm flipV="1">
              <a:off x="1779103" y="4441702"/>
              <a:ext cx="180115" cy="153191"/>
              <a:chOff x="3276600" y="3007773"/>
              <a:chExt cx="307975" cy="261938"/>
            </a:xfrm>
            <a:solidFill>
              <a:schemeClr val="bg1">
                <a:lumMod val="65000"/>
              </a:schemeClr>
            </a:solidFill>
          </p:grpSpPr>
          <p:sp>
            <p:nvSpPr>
              <p:cNvPr id="99"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00"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0" name="Group 71"/>
            <p:cNvGrpSpPr/>
            <p:nvPr/>
          </p:nvGrpSpPr>
          <p:grpSpPr>
            <a:xfrm flipV="1">
              <a:off x="1552147" y="4813571"/>
              <a:ext cx="180115" cy="153191"/>
              <a:chOff x="3276600" y="3007773"/>
              <a:chExt cx="307975" cy="261938"/>
            </a:xfrm>
            <a:solidFill>
              <a:schemeClr val="bg1">
                <a:lumMod val="65000"/>
              </a:schemeClr>
            </a:solidFill>
          </p:grpSpPr>
          <p:sp>
            <p:nvSpPr>
              <p:cNvPr id="9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9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1" name="Group 71"/>
            <p:cNvGrpSpPr/>
            <p:nvPr/>
          </p:nvGrpSpPr>
          <p:grpSpPr>
            <a:xfrm flipV="1">
              <a:off x="1829903" y="5027503"/>
              <a:ext cx="180115" cy="153191"/>
              <a:chOff x="3276600" y="3007773"/>
              <a:chExt cx="307975" cy="261938"/>
            </a:xfrm>
            <a:solidFill>
              <a:schemeClr val="bg1">
                <a:lumMod val="65000"/>
              </a:schemeClr>
            </a:solidFill>
          </p:grpSpPr>
          <p:sp>
            <p:nvSpPr>
              <p:cNvPr id="95"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9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2" name="Group 71"/>
            <p:cNvGrpSpPr/>
            <p:nvPr/>
          </p:nvGrpSpPr>
          <p:grpSpPr>
            <a:xfrm flipV="1">
              <a:off x="1257170" y="4288511"/>
              <a:ext cx="180115" cy="153191"/>
              <a:chOff x="3276600" y="3007773"/>
              <a:chExt cx="307975" cy="261938"/>
            </a:xfrm>
            <a:solidFill>
              <a:schemeClr val="bg1">
                <a:lumMod val="65000"/>
              </a:schemeClr>
            </a:solidFill>
          </p:grpSpPr>
          <p:sp>
            <p:nvSpPr>
              <p:cNvPr id="9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9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grpSp>
        <p:nvGrpSpPr>
          <p:cNvPr id="116" name="Group 115"/>
          <p:cNvGrpSpPr/>
          <p:nvPr/>
        </p:nvGrpSpPr>
        <p:grpSpPr>
          <a:xfrm>
            <a:off x="3529234" y="4616928"/>
            <a:ext cx="1084880" cy="1509976"/>
            <a:chOff x="1627323" y="4534363"/>
            <a:chExt cx="1084880" cy="1509976"/>
          </a:xfrm>
          <a:effectLst>
            <a:glow rad="101600">
              <a:schemeClr val="accent3">
                <a:satMod val="175000"/>
                <a:alpha val="40000"/>
              </a:schemeClr>
            </a:glow>
          </a:effectLst>
        </p:grpSpPr>
        <p:cxnSp>
          <p:nvCxnSpPr>
            <p:cNvPr id="117" name="Straight Arrow Connector 116"/>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118" name="Straight Arrow Connector 117"/>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119" name="Straight Arrow Connector 118"/>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120" name="Group 71"/>
          <p:cNvGrpSpPr/>
          <p:nvPr/>
        </p:nvGrpSpPr>
        <p:grpSpPr>
          <a:xfrm flipV="1">
            <a:off x="4120007" y="4973466"/>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2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23" name="Group 71"/>
          <p:cNvGrpSpPr/>
          <p:nvPr/>
        </p:nvGrpSpPr>
        <p:grpSpPr>
          <a:xfrm flipV="1">
            <a:off x="4112153" y="5862160"/>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24"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5"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26" name="Group 71"/>
          <p:cNvGrpSpPr/>
          <p:nvPr/>
        </p:nvGrpSpPr>
        <p:grpSpPr>
          <a:xfrm flipV="1">
            <a:off x="4524056" y="5664081"/>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2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29" name="Group 71"/>
          <p:cNvGrpSpPr/>
          <p:nvPr/>
        </p:nvGrpSpPr>
        <p:grpSpPr>
          <a:xfrm flipV="1">
            <a:off x="3817176" y="5448241"/>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30"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3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39" name="Group 138"/>
          <p:cNvGrpSpPr/>
          <p:nvPr/>
        </p:nvGrpSpPr>
        <p:grpSpPr>
          <a:xfrm>
            <a:off x="7148287" y="4616928"/>
            <a:ext cx="1084880" cy="1509976"/>
            <a:chOff x="1627323" y="4534363"/>
            <a:chExt cx="1084880" cy="1509976"/>
          </a:xfrm>
          <a:effectLst>
            <a:glow rad="101600">
              <a:schemeClr val="accent3">
                <a:satMod val="175000"/>
                <a:alpha val="40000"/>
              </a:schemeClr>
            </a:glow>
          </a:effectLst>
        </p:grpSpPr>
        <p:cxnSp>
          <p:nvCxnSpPr>
            <p:cNvPr id="140" name="Straight Arrow Connector 139"/>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141" name="Straight Arrow Connector 140"/>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142" name="Straight Arrow Connector 141"/>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143" name="Group 71"/>
          <p:cNvGrpSpPr/>
          <p:nvPr/>
        </p:nvGrpSpPr>
        <p:grpSpPr>
          <a:xfrm flipV="1">
            <a:off x="7927524" y="5185606"/>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44"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45"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46" name="Group 71"/>
          <p:cNvGrpSpPr/>
          <p:nvPr/>
        </p:nvGrpSpPr>
        <p:grpSpPr>
          <a:xfrm flipV="1">
            <a:off x="7700568" y="5326178"/>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4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4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49" name="Group 71"/>
          <p:cNvGrpSpPr/>
          <p:nvPr/>
        </p:nvGrpSpPr>
        <p:grpSpPr>
          <a:xfrm flipV="1">
            <a:off x="8099020" y="5771407"/>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50"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51"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52" name="Group 71"/>
          <p:cNvGrpSpPr/>
          <p:nvPr/>
        </p:nvGrpSpPr>
        <p:grpSpPr>
          <a:xfrm flipV="1">
            <a:off x="7309644" y="5480879"/>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5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5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55" name="Group 13"/>
          <p:cNvGrpSpPr>
            <a:grpSpLocks/>
          </p:cNvGrpSpPr>
          <p:nvPr/>
        </p:nvGrpSpPr>
        <p:grpSpPr bwMode="auto">
          <a:xfrm flipH="1">
            <a:off x="1842897" y="4358207"/>
            <a:ext cx="788987" cy="704850"/>
            <a:chOff x="864" y="1968"/>
            <a:chExt cx="912" cy="816"/>
          </a:xfrm>
          <a:effectLst>
            <a:glow rad="101600">
              <a:schemeClr val="accent3">
                <a:satMod val="175000"/>
                <a:alpha val="40000"/>
              </a:schemeClr>
            </a:glow>
          </a:effectLst>
        </p:grpSpPr>
        <p:sp>
          <p:nvSpPr>
            <p:cNvPr id="156"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7"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8"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9"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0"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61"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62"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63"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4"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5"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6"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67" name="Group 13"/>
          <p:cNvGrpSpPr>
            <a:grpSpLocks/>
          </p:cNvGrpSpPr>
          <p:nvPr/>
        </p:nvGrpSpPr>
        <p:grpSpPr bwMode="auto">
          <a:xfrm flipH="1">
            <a:off x="7850731" y="4358207"/>
            <a:ext cx="788987" cy="704850"/>
            <a:chOff x="864" y="1968"/>
            <a:chExt cx="912" cy="816"/>
          </a:xfrm>
          <a:effectLst>
            <a:glow rad="101600">
              <a:schemeClr val="accent3">
                <a:satMod val="175000"/>
                <a:alpha val="40000"/>
              </a:schemeClr>
            </a:glow>
          </a:effectLst>
        </p:grpSpPr>
        <p:sp>
          <p:nvSpPr>
            <p:cNvPr id="168"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69"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0"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1"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2"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3"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4"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5"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6"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7"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8"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grpSp>
      <p:grpSp>
        <p:nvGrpSpPr>
          <p:cNvPr id="179" name="Group 13"/>
          <p:cNvGrpSpPr>
            <a:grpSpLocks/>
          </p:cNvGrpSpPr>
          <p:nvPr/>
        </p:nvGrpSpPr>
        <p:grpSpPr bwMode="auto">
          <a:xfrm flipH="1">
            <a:off x="3758744" y="4358207"/>
            <a:ext cx="788987" cy="704850"/>
            <a:chOff x="864" y="1968"/>
            <a:chExt cx="912" cy="816"/>
          </a:xfrm>
          <a:effectLst>
            <a:glow rad="101600">
              <a:schemeClr val="accent3">
                <a:satMod val="175000"/>
                <a:alpha val="40000"/>
              </a:schemeClr>
            </a:glow>
          </a:effectLst>
        </p:grpSpPr>
        <p:sp>
          <p:nvSpPr>
            <p:cNvPr id="180"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1"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2"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3"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4"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85"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86"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87"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8"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9"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90"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cxnSp>
        <p:nvCxnSpPr>
          <p:cNvPr id="7" name="Straight Arrow Connector 6"/>
          <p:cNvCxnSpPr/>
          <p:nvPr/>
        </p:nvCxnSpPr>
        <p:spPr bwMode="auto">
          <a:xfrm flipH="1">
            <a:off x="2631884" y="3106022"/>
            <a:ext cx="897351" cy="1032025"/>
          </a:xfrm>
          <a:prstGeom prst="straightConnector1">
            <a:avLst/>
          </a:prstGeom>
          <a:noFill/>
          <a:ln w="38100" cap="flat" cmpd="sng" algn="ctr">
            <a:solidFill>
              <a:schemeClr val="tx1"/>
            </a:solidFill>
            <a:prstDash val="solid"/>
            <a:round/>
            <a:headEnd type="none" w="med" len="med"/>
            <a:tailEnd type="arrow"/>
          </a:ln>
          <a:effectLst/>
        </p:spPr>
      </p:cxnSp>
      <p:cxnSp>
        <p:nvCxnSpPr>
          <p:cNvPr id="191" name="Straight Arrow Connector 190"/>
          <p:cNvCxnSpPr/>
          <p:nvPr/>
        </p:nvCxnSpPr>
        <p:spPr bwMode="auto">
          <a:xfrm>
            <a:off x="4194763" y="3196428"/>
            <a:ext cx="77641" cy="1032025"/>
          </a:xfrm>
          <a:prstGeom prst="straightConnector1">
            <a:avLst/>
          </a:prstGeom>
          <a:noFill/>
          <a:ln w="38100" cap="flat" cmpd="sng" algn="ctr">
            <a:solidFill>
              <a:schemeClr val="tx1"/>
            </a:solidFill>
            <a:prstDash val="solid"/>
            <a:round/>
            <a:headEnd type="none" w="med" len="med"/>
            <a:tailEnd type="arrow"/>
          </a:ln>
          <a:effectLst/>
        </p:spPr>
      </p:cxnSp>
      <p:cxnSp>
        <p:nvCxnSpPr>
          <p:cNvPr id="192" name="Straight Arrow Connector 191"/>
          <p:cNvCxnSpPr/>
          <p:nvPr/>
        </p:nvCxnSpPr>
        <p:spPr bwMode="auto">
          <a:xfrm>
            <a:off x="4550308" y="3106022"/>
            <a:ext cx="3240317" cy="1252185"/>
          </a:xfrm>
          <a:prstGeom prst="straightConnector1">
            <a:avLst/>
          </a:prstGeom>
          <a:noFill/>
          <a:ln w="38100" cap="flat" cmpd="sng" algn="ctr">
            <a:solidFill>
              <a:schemeClr val="tx1"/>
            </a:solidFill>
            <a:prstDash val="solid"/>
            <a:round/>
            <a:headEnd type="none" w="med" len="med"/>
            <a:tailEnd type="arrow"/>
          </a:ln>
          <a:effectLst/>
        </p:spPr>
      </p:cxnSp>
      <p:sp>
        <p:nvSpPr>
          <p:cNvPr id="193" name="Text Box 122"/>
          <p:cNvSpPr txBox="1">
            <a:spLocks noChangeArrowheads="1"/>
          </p:cNvSpPr>
          <p:nvPr/>
        </p:nvSpPr>
        <p:spPr bwMode="auto">
          <a:xfrm>
            <a:off x="1221842" y="2957358"/>
            <a:ext cx="6705682"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reducer sends </a:t>
            </a:r>
            <a:r>
              <a:rPr lang="en-US" sz="2800" i="1" dirty="0">
                <a:solidFill>
                  <a:srgbClr val="FFFF00"/>
                </a:solidFill>
                <a:latin typeface="Arial" pitchFamily="34" charset="0"/>
                <a:cs typeface="Arial" pitchFamily="34" charset="0"/>
              </a:rPr>
              <a:t>key-value</a:t>
            </a:r>
            <a:r>
              <a:rPr lang="en-US" sz="2800" dirty="0">
                <a:solidFill>
                  <a:srgbClr val="FFFF00"/>
                </a:solidFill>
                <a:latin typeface="Arial" pitchFamily="34" charset="0"/>
                <a:cs typeface="Arial" pitchFamily="34" charset="0"/>
              </a:rPr>
              <a:t> pair to mappers</a:t>
            </a:r>
          </a:p>
        </p:txBody>
      </p:sp>
      <p:sp>
        <p:nvSpPr>
          <p:cNvPr id="194" name="Text Box 122"/>
          <p:cNvSpPr txBox="1">
            <a:spLocks noChangeArrowheads="1"/>
          </p:cNvSpPr>
          <p:nvPr/>
        </p:nvSpPr>
        <p:spPr bwMode="auto">
          <a:xfrm>
            <a:off x="4604178" y="3813323"/>
            <a:ext cx="3323346"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key: cluster number</a:t>
            </a:r>
          </a:p>
        </p:txBody>
      </p:sp>
      <p:sp>
        <p:nvSpPr>
          <p:cNvPr id="195" name="Text Box 122"/>
          <p:cNvSpPr txBox="1">
            <a:spLocks noChangeArrowheads="1"/>
          </p:cNvSpPr>
          <p:nvPr/>
        </p:nvSpPr>
        <p:spPr bwMode="auto">
          <a:xfrm>
            <a:off x="4802951" y="4669287"/>
            <a:ext cx="312457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value: center point</a:t>
            </a:r>
          </a:p>
        </p:txBody>
      </p:sp>
    </p:spTree>
    <p:extLst>
      <p:ext uri="{BB962C8B-B14F-4D97-AF65-F5344CB8AC3E}">
        <p14:creationId xmlns:p14="http://schemas.microsoft.com/office/powerpoint/2010/main" val="332096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194" grpId="0" animBg="1"/>
      <p:bldP spid="19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Mappers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41</a:t>
            </a:fld>
            <a:endParaRPr lang="en-US" dirty="0"/>
          </a:p>
        </p:txBody>
      </p:sp>
      <p:grpSp>
        <p:nvGrpSpPr>
          <p:cNvPr id="5" name="Group 4"/>
          <p:cNvGrpSpPr/>
          <p:nvPr/>
        </p:nvGrpSpPr>
        <p:grpSpPr>
          <a:xfrm>
            <a:off x="1069910" y="2417328"/>
            <a:ext cx="1774331" cy="2469579"/>
            <a:chOff x="999866" y="3873024"/>
            <a:chExt cx="1084880" cy="1509976"/>
          </a:xfrm>
          <a:effectLst>
            <a:glow rad="101600">
              <a:schemeClr val="accent3">
                <a:satMod val="175000"/>
                <a:alpha val="40000"/>
              </a:schemeClr>
            </a:glow>
          </a:effectLst>
        </p:grpSpPr>
        <p:grpSp>
          <p:nvGrpSpPr>
            <p:cNvPr id="6" name="Group 5"/>
            <p:cNvGrpSpPr/>
            <p:nvPr/>
          </p:nvGrpSpPr>
          <p:grpSpPr>
            <a:xfrm>
              <a:off x="999866" y="3873024"/>
              <a:ext cx="1084880" cy="1509976"/>
              <a:chOff x="1627323" y="4534363"/>
              <a:chExt cx="1084880" cy="1509976"/>
            </a:xfrm>
          </p:grpSpPr>
          <p:cxnSp>
            <p:nvCxnSpPr>
              <p:cNvPr id="19" name="Straight Arrow Connector 18"/>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7" name="Group 71"/>
            <p:cNvGrpSpPr/>
            <p:nvPr/>
          </p:nvGrpSpPr>
          <p:grpSpPr>
            <a:xfrm flipV="1">
              <a:off x="1779103" y="4441702"/>
              <a:ext cx="180115" cy="153191"/>
              <a:chOff x="3276600" y="3007773"/>
              <a:chExt cx="307975" cy="261938"/>
            </a:xfrm>
            <a:solidFill>
              <a:schemeClr val="bg1">
                <a:lumMod val="65000"/>
              </a:schemeClr>
            </a:solidFill>
          </p:grpSpPr>
          <p:sp>
            <p:nvSpPr>
              <p:cNvPr id="1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8" name="Group 71"/>
            <p:cNvGrpSpPr/>
            <p:nvPr/>
          </p:nvGrpSpPr>
          <p:grpSpPr>
            <a:xfrm flipV="1">
              <a:off x="1552147" y="4813571"/>
              <a:ext cx="180115" cy="153191"/>
              <a:chOff x="3276600" y="3007773"/>
              <a:chExt cx="307975" cy="261938"/>
            </a:xfrm>
            <a:solidFill>
              <a:schemeClr val="bg1">
                <a:lumMod val="65000"/>
              </a:schemeClr>
            </a:solidFill>
          </p:grpSpPr>
          <p:sp>
            <p:nvSpPr>
              <p:cNvPr id="15"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 name="Group 71"/>
            <p:cNvGrpSpPr/>
            <p:nvPr/>
          </p:nvGrpSpPr>
          <p:grpSpPr>
            <a:xfrm flipV="1">
              <a:off x="1829903" y="5027503"/>
              <a:ext cx="180115" cy="153191"/>
              <a:chOff x="3276600" y="3007773"/>
              <a:chExt cx="307975" cy="261938"/>
            </a:xfrm>
            <a:solidFill>
              <a:schemeClr val="bg1">
                <a:lumMod val="65000"/>
              </a:schemeClr>
            </a:solidFill>
          </p:grpSpPr>
          <p:sp>
            <p:nvSpPr>
              <p:cNvPr id="1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0" name="Group 71"/>
            <p:cNvGrpSpPr/>
            <p:nvPr/>
          </p:nvGrpSpPr>
          <p:grpSpPr>
            <a:xfrm flipV="1">
              <a:off x="1257170" y="4288511"/>
              <a:ext cx="180115" cy="153191"/>
              <a:chOff x="3276600" y="3007773"/>
              <a:chExt cx="307975" cy="261938"/>
            </a:xfrm>
            <a:solidFill>
              <a:schemeClr val="bg1">
                <a:lumMod val="65000"/>
              </a:schemeClr>
            </a:solidFill>
          </p:grpSpPr>
          <p:sp>
            <p:nvSpPr>
              <p:cNvPr id="1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grpSp>
        <p:nvGrpSpPr>
          <p:cNvPr id="22" name="Group 13"/>
          <p:cNvGrpSpPr>
            <a:grpSpLocks/>
          </p:cNvGrpSpPr>
          <p:nvPr/>
        </p:nvGrpSpPr>
        <p:grpSpPr bwMode="auto">
          <a:xfrm flipH="1">
            <a:off x="1912941" y="2158607"/>
            <a:ext cx="1446279" cy="1292049"/>
            <a:chOff x="864" y="1968"/>
            <a:chExt cx="912" cy="816"/>
          </a:xfrm>
          <a:effectLst>
            <a:glow rad="101600">
              <a:schemeClr val="accent3">
                <a:satMod val="175000"/>
                <a:alpha val="40000"/>
              </a:schemeClr>
            </a:glow>
          </a:effectLst>
        </p:grpSpPr>
        <p:sp>
          <p:nvSpPr>
            <p:cNvPr id="23"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7"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0"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3"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4" name="Text Box 122"/>
          <p:cNvSpPr txBox="1">
            <a:spLocks noChangeArrowheads="1"/>
          </p:cNvSpPr>
          <p:nvPr/>
        </p:nvSpPr>
        <p:spPr bwMode="auto">
          <a:xfrm>
            <a:off x="4090908" y="3955601"/>
            <a:ext cx="4047582" cy="1384995"/>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Each mapper uses centers to assign each point to a cluster</a:t>
            </a:r>
          </a:p>
        </p:txBody>
      </p:sp>
      <p:sp>
        <p:nvSpPr>
          <p:cNvPr id="35" name="Cloud Callout 34"/>
          <p:cNvSpPr/>
          <p:nvPr/>
        </p:nvSpPr>
        <p:spPr bwMode="auto">
          <a:xfrm>
            <a:off x="4989809" y="1929368"/>
            <a:ext cx="1984429" cy="1750525"/>
          </a:xfrm>
          <a:prstGeom prst="cloudCallout">
            <a:avLst>
              <a:gd name="adj1" fmla="val -114552"/>
              <a:gd name="adj2" fmla="val -5672"/>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dirty="0">
                <a:solidFill>
                  <a:srgbClr val="FFFF00"/>
                </a:solidFill>
                <a:latin typeface="Arial" pitchFamily="34" charset="0"/>
                <a:cs typeface="Arial" pitchFamily="34" charset="0"/>
              </a:rPr>
              <a:t>0 </a:t>
            </a:r>
            <a:r>
              <a:rPr lang="en-US" dirty="0">
                <a:solidFill>
                  <a:srgbClr val="FFFF00"/>
                </a:solidFill>
                <a:latin typeface="Arial" pitchFamily="34" charset="0"/>
                <a:cs typeface="Arial" pitchFamily="34" charset="0"/>
                <a:sym typeface="Symbol"/>
              </a:rPr>
              <a:t> </a:t>
            </a:r>
            <a:r>
              <a:rPr lang="en-US" dirty="0">
                <a:solidFill>
                  <a:srgbClr val="FFFF00"/>
                </a:solidFill>
                <a:latin typeface="Arial"/>
                <a:cs typeface="Arial" pitchFamily="34" charset="0"/>
                <a:sym typeface="Symbol"/>
              </a:rPr>
              <a:t>c</a:t>
            </a:r>
            <a:r>
              <a:rPr lang="en-US" baseline="-25000" dirty="0">
                <a:solidFill>
                  <a:srgbClr val="FFFF00"/>
                </a:solidFill>
                <a:latin typeface="Arial"/>
                <a:cs typeface="Arial" pitchFamily="34" charset="0"/>
                <a:sym typeface="Symbol"/>
              </a:rPr>
              <a:t>0</a:t>
            </a:r>
          </a:p>
          <a:p>
            <a:pPr algn="ctr"/>
            <a:r>
              <a:rPr lang="en-US" dirty="0">
                <a:solidFill>
                  <a:srgbClr val="FFFF00"/>
                </a:solidFill>
                <a:latin typeface="Arial" pitchFamily="34" charset="0"/>
                <a:cs typeface="Arial" pitchFamily="34" charset="0"/>
              </a:rPr>
              <a:t>1 </a:t>
            </a:r>
            <a:r>
              <a:rPr lang="en-US" dirty="0">
                <a:solidFill>
                  <a:srgbClr val="FFFF00"/>
                </a:solidFill>
                <a:latin typeface="Arial" pitchFamily="34" charset="0"/>
                <a:cs typeface="Arial" pitchFamily="34" charset="0"/>
                <a:sym typeface="Symbol"/>
              </a:rPr>
              <a:t> </a:t>
            </a:r>
            <a:r>
              <a:rPr lang="en-US" dirty="0">
                <a:solidFill>
                  <a:srgbClr val="FFFF00"/>
                </a:solidFill>
                <a:latin typeface="Arial"/>
                <a:cs typeface="Arial" pitchFamily="34" charset="0"/>
                <a:sym typeface="Symbol"/>
              </a:rPr>
              <a:t>c</a:t>
            </a:r>
            <a:r>
              <a:rPr lang="en-US" baseline="-25000" dirty="0">
                <a:solidFill>
                  <a:srgbClr val="FFFF00"/>
                </a:solidFill>
                <a:latin typeface="Arial"/>
                <a:cs typeface="Arial" pitchFamily="34" charset="0"/>
                <a:sym typeface="Symbol"/>
              </a:rPr>
              <a:t>1</a:t>
            </a:r>
            <a:endParaRPr lang="en-US" baseline="-25000" dirty="0">
              <a:solidFill>
                <a:srgbClr val="FFFF00"/>
              </a:solidFill>
              <a:latin typeface="Arial"/>
              <a:cs typeface="Arial" pitchFamily="34" charset="0"/>
            </a:endParaRPr>
          </a:p>
          <a:p>
            <a:pPr algn="ctr"/>
            <a:r>
              <a:rPr lang="en-US" dirty="0">
                <a:solidFill>
                  <a:srgbClr val="FFFF00"/>
                </a:solidFill>
                <a:latin typeface="Arial" pitchFamily="34" charset="0"/>
                <a:cs typeface="Arial" pitchFamily="34" charset="0"/>
              </a:rPr>
              <a:t>2 </a:t>
            </a:r>
            <a:r>
              <a:rPr lang="en-US" dirty="0">
                <a:solidFill>
                  <a:srgbClr val="FFFF00"/>
                </a:solidFill>
                <a:latin typeface="Arial" pitchFamily="34" charset="0"/>
                <a:cs typeface="Arial" pitchFamily="34" charset="0"/>
                <a:sym typeface="Symbol"/>
              </a:rPr>
              <a:t> </a:t>
            </a:r>
            <a:r>
              <a:rPr lang="en-US" dirty="0">
                <a:solidFill>
                  <a:srgbClr val="FFFF00"/>
                </a:solidFill>
                <a:latin typeface="Arial"/>
                <a:cs typeface="Arial" pitchFamily="34" charset="0"/>
                <a:sym typeface="Symbol"/>
              </a:rPr>
              <a:t>c</a:t>
            </a:r>
            <a:r>
              <a:rPr lang="en-US" baseline="-25000" dirty="0">
                <a:solidFill>
                  <a:srgbClr val="FFFF00"/>
                </a:solidFill>
                <a:latin typeface="Arial"/>
                <a:cs typeface="Arial" pitchFamily="34" charset="0"/>
                <a:sym typeface="Symbol"/>
              </a:rPr>
              <a:t>2</a:t>
            </a:r>
            <a:endParaRPr lang="en-US" dirty="0">
              <a:solidFill>
                <a:srgbClr val="FFFF00"/>
              </a:solidFill>
              <a:latin typeface="Arial" pitchFamily="34" charset="0"/>
              <a:cs typeface="Arial" pitchFamily="34" charset="0"/>
            </a:endParaRPr>
          </a:p>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Tree>
    <p:extLst>
      <p:ext uri="{BB962C8B-B14F-4D97-AF65-F5344CB8AC3E}">
        <p14:creationId xmlns:p14="http://schemas.microsoft.com/office/powerpoint/2010/main" val="905947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Mappers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42</a:t>
            </a:fld>
            <a:endParaRPr lang="en-US" dirty="0"/>
          </a:p>
        </p:txBody>
      </p:sp>
      <p:grpSp>
        <p:nvGrpSpPr>
          <p:cNvPr id="5" name="Group 4"/>
          <p:cNvGrpSpPr/>
          <p:nvPr/>
        </p:nvGrpSpPr>
        <p:grpSpPr>
          <a:xfrm>
            <a:off x="1069910" y="2417328"/>
            <a:ext cx="1774331" cy="2469579"/>
            <a:chOff x="999866" y="3873024"/>
            <a:chExt cx="1084880" cy="1509976"/>
          </a:xfrm>
          <a:effectLst>
            <a:glow rad="101600">
              <a:schemeClr val="accent3">
                <a:satMod val="175000"/>
                <a:alpha val="40000"/>
              </a:schemeClr>
            </a:glow>
          </a:effectLst>
        </p:grpSpPr>
        <p:grpSp>
          <p:nvGrpSpPr>
            <p:cNvPr id="6" name="Group 5"/>
            <p:cNvGrpSpPr/>
            <p:nvPr/>
          </p:nvGrpSpPr>
          <p:grpSpPr>
            <a:xfrm>
              <a:off x="999866" y="3873024"/>
              <a:ext cx="1084880" cy="1509976"/>
              <a:chOff x="1627323" y="4534363"/>
              <a:chExt cx="1084880" cy="1509976"/>
            </a:xfrm>
          </p:grpSpPr>
          <p:cxnSp>
            <p:nvCxnSpPr>
              <p:cNvPr id="19" name="Straight Arrow Connector 18"/>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7" name="Group 71"/>
            <p:cNvGrpSpPr/>
            <p:nvPr/>
          </p:nvGrpSpPr>
          <p:grpSpPr>
            <a:xfrm flipV="1">
              <a:off x="1779103" y="4441702"/>
              <a:ext cx="180115" cy="153191"/>
              <a:chOff x="3276600" y="3007773"/>
              <a:chExt cx="307975" cy="261938"/>
            </a:xfrm>
            <a:solidFill>
              <a:schemeClr val="bg1">
                <a:lumMod val="65000"/>
              </a:schemeClr>
            </a:solidFill>
          </p:grpSpPr>
          <p:sp>
            <p:nvSpPr>
              <p:cNvPr id="17"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1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8" name="Group 71"/>
            <p:cNvGrpSpPr/>
            <p:nvPr/>
          </p:nvGrpSpPr>
          <p:grpSpPr>
            <a:xfrm flipV="1">
              <a:off x="1552147" y="4813571"/>
              <a:ext cx="180115" cy="153191"/>
              <a:chOff x="3276600" y="3007773"/>
              <a:chExt cx="307975" cy="261938"/>
            </a:xfrm>
            <a:solidFill>
              <a:schemeClr val="bg1">
                <a:lumMod val="65000"/>
              </a:schemeClr>
            </a:solidFill>
          </p:grpSpPr>
          <p:sp>
            <p:nvSpPr>
              <p:cNvPr id="15" name="Oval 44"/>
              <p:cNvSpPr>
                <a:spLocks noChangeArrowheads="1"/>
              </p:cNvSpPr>
              <p:nvPr/>
            </p:nvSpPr>
            <p:spPr bwMode="auto">
              <a:xfrm>
                <a:off x="3276600" y="3007773"/>
                <a:ext cx="307975" cy="261938"/>
              </a:xfrm>
              <a:prstGeom prst="ellipse">
                <a:avLst/>
              </a:prstGeom>
              <a:solidFill>
                <a:srgbClr val="00B050"/>
              </a:solidFill>
              <a:ln w="38100">
                <a:solidFill>
                  <a:schemeClr val="tx1"/>
                </a:solidFill>
                <a:round/>
                <a:headEnd/>
                <a:tailEnd/>
              </a:ln>
              <a:effectLst/>
            </p:spPr>
            <p:txBody>
              <a:bodyPr wrap="none" anchor="ctr"/>
              <a:lstStyle/>
              <a:p>
                <a:endParaRPr lang="en-US" dirty="0"/>
              </a:p>
            </p:txBody>
          </p:sp>
          <p:sp>
            <p:nvSpPr>
              <p:cNvPr id="1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 name="Group 71"/>
            <p:cNvGrpSpPr/>
            <p:nvPr/>
          </p:nvGrpSpPr>
          <p:grpSpPr>
            <a:xfrm flipV="1">
              <a:off x="1829903" y="5027503"/>
              <a:ext cx="180115" cy="153191"/>
              <a:chOff x="3276600" y="3007773"/>
              <a:chExt cx="307975" cy="261938"/>
            </a:xfrm>
            <a:solidFill>
              <a:schemeClr val="bg1">
                <a:lumMod val="65000"/>
              </a:schemeClr>
            </a:solidFill>
          </p:grpSpPr>
          <p:sp>
            <p:nvSpPr>
              <p:cNvPr id="13" name="Oval 44"/>
              <p:cNvSpPr>
                <a:spLocks noChangeArrowheads="1"/>
              </p:cNvSpPr>
              <p:nvPr/>
            </p:nvSpPr>
            <p:spPr bwMode="auto">
              <a:xfrm>
                <a:off x="3276600" y="3007773"/>
                <a:ext cx="307975" cy="261938"/>
              </a:xfrm>
              <a:prstGeom prst="ellipse">
                <a:avLst/>
              </a:prstGeom>
              <a:solidFill>
                <a:srgbClr val="0000FF"/>
              </a:solidFill>
              <a:ln w="38100">
                <a:solidFill>
                  <a:schemeClr val="tx1"/>
                </a:solidFill>
                <a:round/>
                <a:headEnd/>
                <a:tailEnd/>
              </a:ln>
              <a:effectLst/>
            </p:spPr>
            <p:txBody>
              <a:bodyPr wrap="none" anchor="ctr"/>
              <a:lstStyle/>
              <a:p>
                <a:endParaRPr lang="en-US" dirty="0"/>
              </a:p>
            </p:txBody>
          </p:sp>
          <p:sp>
            <p:nvSpPr>
              <p:cNvPr id="1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0" name="Group 71"/>
            <p:cNvGrpSpPr/>
            <p:nvPr/>
          </p:nvGrpSpPr>
          <p:grpSpPr>
            <a:xfrm flipV="1">
              <a:off x="1257170" y="4288511"/>
              <a:ext cx="180115" cy="153191"/>
              <a:chOff x="3276600" y="3007773"/>
              <a:chExt cx="307975" cy="261938"/>
            </a:xfrm>
            <a:solidFill>
              <a:schemeClr val="bg1">
                <a:lumMod val="65000"/>
              </a:schemeClr>
            </a:solidFill>
          </p:grpSpPr>
          <p:sp>
            <p:nvSpPr>
              <p:cNvPr id="11"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1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grpSp>
        <p:nvGrpSpPr>
          <p:cNvPr id="22" name="Group 13"/>
          <p:cNvGrpSpPr>
            <a:grpSpLocks/>
          </p:cNvGrpSpPr>
          <p:nvPr/>
        </p:nvGrpSpPr>
        <p:grpSpPr bwMode="auto">
          <a:xfrm flipH="1">
            <a:off x="1912941" y="2158607"/>
            <a:ext cx="1446279" cy="1292049"/>
            <a:chOff x="864" y="1968"/>
            <a:chExt cx="912" cy="816"/>
          </a:xfrm>
          <a:effectLst>
            <a:glow rad="101600">
              <a:schemeClr val="accent3">
                <a:satMod val="175000"/>
                <a:alpha val="40000"/>
              </a:schemeClr>
            </a:glow>
          </a:effectLst>
        </p:grpSpPr>
        <p:sp>
          <p:nvSpPr>
            <p:cNvPr id="23"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7"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0"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3"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5" name="Text Box 122"/>
          <p:cNvSpPr txBox="1">
            <a:spLocks noChangeArrowheads="1"/>
          </p:cNvSpPr>
          <p:nvPr/>
        </p:nvSpPr>
        <p:spPr bwMode="auto">
          <a:xfrm>
            <a:off x="4090908" y="3955601"/>
            <a:ext cx="4047582" cy="1384995"/>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Each mapper uses centers to assign each point to a cluster</a:t>
            </a:r>
          </a:p>
        </p:txBody>
      </p:sp>
      <p:sp>
        <p:nvSpPr>
          <p:cNvPr id="36" name="Cloud Callout 35"/>
          <p:cNvSpPr/>
          <p:nvPr/>
        </p:nvSpPr>
        <p:spPr bwMode="auto">
          <a:xfrm>
            <a:off x="4989809" y="1929368"/>
            <a:ext cx="1984429" cy="1750525"/>
          </a:xfrm>
          <a:prstGeom prst="cloudCallout">
            <a:avLst>
              <a:gd name="adj1" fmla="val -114552"/>
              <a:gd name="adj2" fmla="val -5672"/>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dirty="0">
                <a:solidFill>
                  <a:srgbClr val="FFFF00"/>
                </a:solidFill>
                <a:latin typeface="Arial" pitchFamily="34" charset="0"/>
                <a:cs typeface="Arial" pitchFamily="34" charset="0"/>
              </a:rPr>
              <a:t>0 </a:t>
            </a:r>
            <a:r>
              <a:rPr lang="en-US" dirty="0">
                <a:solidFill>
                  <a:srgbClr val="FFFF00"/>
                </a:solidFill>
                <a:latin typeface="Arial" pitchFamily="34" charset="0"/>
                <a:cs typeface="Arial" pitchFamily="34" charset="0"/>
                <a:sym typeface="Symbol"/>
              </a:rPr>
              <a:t> </a:t>
            </a:r>
            <a:r>
              <a:rPr lang="en-US" dirty="0">
                <a:solidFill>
                  <a:srgbClr val="FFFF00"/>
                </a:solidFill>
                <a:latin typeface="Arial"/>
                <a:cs typeface="Arial" pitchFamily="34" charset="0"/>
                <a:sym typeface="Symbol"/>
              </a:rPr>
              <a:t>c</a:t>
            </a:r>
            <a:r>
              <a:rPr lang="en-US" baseline="-25000" dirty="0">
                <a:solidFill>
                  <a:srgbClr val="FFFF00"/>
                </a:solidFill>
                <a:latin typeface="Arial"/>
                <a:cs typeface="Arial" pitchFamily="34" charset="0"/>
                <a:sym typeface="Symbol"/>
              </a:rPr>
              <a:t>0</a:t>
            </a:r>
          </a:p>
          <a:p>
            <a:pPr algn="ctr"/>
            <a:r>
              <a:rPr lang="en-US" dirty="0">
                <a:solidFill>
                  <a:srgbClr val="FFFF00"/>
                </a:solidFill>
                <a:latin typeface="Arial" pitchFamily="34" charset="0"/>
                <a:cs typeface="Arial" pitchFamily="34" charset="0"/>
              </a:rPr>
              <a:t>1 </a:t>
            </a:r>
            <a:r>
              <a:rPr lang="en-US" dirty="0">
                <a:solidFill>
                  <a:srgbClr val="FFFF00"/>
                </a:solidFill>
                <a:latin typeface="Arial" pitchFamily="34" charset="0"/>
                <a:cs typeface="Arial" pitchFamily="34" charset="0"/>
                <a:sym typeface="Symbol"/>
              </a:rPr>
              <a:t> </a:t>
            </a:r>
            <a:r>
              <a:rPr lang="en-US" dirty="0">
                <a:solidFill>
                  <a:srgbClr val="FFFF00"/>
                </a:solidFill>
                <a:latin typeface="Arial"/>
                <a:cs typeface="Arial" pitchFamily="34" charset="0"/>
                <a:sym typeface="Symbol"/>
              </a:rPr>
              <a:t>c</a:t>
            </a:r>
            <a:r>
              <a:rPr lang="en-US" baseline="-25000" dirty="0">
                <a:solidFill>
                  <a:srgbClr val="FFFF00"/>
                </a:solidFill>
                <a:latin typeface="Arial"/>
                <a:cs typeface="Arial" pitchFamily="34" charset="0"/>
                <a:sym typeface="Symbol"/>
              </a:rPr>
              <a:t>1</a:t>
            </a:r>
            <a:endParaRPr lang="en-US" baseline="-25000" dirty="0">
              <a:solidFill>
                <a:srgbClr val="FFFF00"/>
              </a:solidFill>
              <a:latin typeface="Arial"/>
              <a:cs typeface="Arial" pitchFamily="34" charset="0"/>
            </a:endParaRPr>
          </a:p>
          <a:p>
            <a:pPr algn="ctr"/>
            <a:r>
              <a:rPr lang="en-US" dirty="0">
                <a:solidFill>
                  <a:srgbClr val="FFFF00"/>
                </a:solidFill>
                <a:latin typeface="Arial" pitchFamily="34" charset="0"/>
                <a:cs typeface="Arial" pitchFamily="34" charset="0"/>
              </a:rPr>
              <a:t>2 </a:t>
            </a:r>
            <a:r>
              <a:rPr lang="en-US" dirty="0">
                <a:solidFill>
                  <a:srgbClr val="FFFF00"/>
                </a:solidFill>
                <a:latin typeface="Arial" pitchFamily="34" charset="0"/>
                <a:cs typeface="Arial" pitchFamily="34" charset="0"/>
                <a:sym typeface="Symbol"/>
              </a:rPr>
              <a:t> </a:t>
            </a:r>
            <a:r>
              <a:rPr lang="en-US" dirty="0">
                <a:solidFill>
                  <a:srgbClr val="FFFF00"/>
                </a:solidFill>
                <a:latin typeface="Arial"/>
                <a:cs typeface="Arial" pitchFamily="34" charset="0"/>
                <a:sym typeface="Symbol"/>
              </a:rPr>
              <a:t>c</a:t>
            </a:r>
            <a:r>
              <a:rPr lang="en-US" baseline="-25000" dirty="0">
                <a:solidFill>
                  <a:srgbClr val="FFFF00"/>
                </a:solidFill>
                <a:latin typeface="Arial"/>
                <a:cs typeface="Arial" pitchFamily="34" charset="0"/>
                <a:sym typeface="Symbol"/>
              </a:rPr>
              <a:t>2</a:t>
            </a:r>
            <a:endParaRPr lang="en-US" dirty="0">
              <a:solidFill>
                <a:srgbClr val="FFFF00"/>
              </a:solidFill>
              <a:latin typeface="Arial" pitchFamily="34" charset="0"/>
              <a:cs typeface="Arial" pitchFamily="34" charset="0"/>
            </a:endParaRPr>
          </a:p>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Tree>
    <p:extLst>
      <p:ext uri="{BB962C8B-B14F-4D97-AF65-F5344CB8AC3E}">
        <p14:creationId xmlns:p14="http://schemas.microsoft.com/office/powerpoint/2010/main" val="2040542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Mappers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43</a:t>
            </a:fld>
            <a:endParaRPr lang="en-US" dirty="0"/>
          </a:p>
        </p:txBody>
      </p:sp>
      <p:grpSp>
        <p:nvGrpSpPr>
          <p:cNvPr id="5" name="Group 4"/>
          <p:cNvGrpSpPr/>
          <p:nvPr/>
        </p:nvGrpSpPr>
        <p:grpSpPr>
          <a:xfrm>
            <a:off x="1069910" y="2417328"/>
            <a:ext cx="1774331" cy="2469579"/>
            <a:chOff x="999866" y="3873024"/>
            <a:chExt cx="1084880" cy="1509976"/>
          </a:xfrm>
          <a:effectLst>
            <a:glow rad="101600">
              <a:schemeClr val="accent3">
                <a:satMod val="175000"/>
                <a:alpha val="40000"/>
              </a:schemeClr>
            </a:glow>
          </a:effectLst>
        </p:grpSpPr>
        <p:grpSp>
          <p:nvGrpSpPr>
            <p:cNvPr id="6" name="Group 5"/>
            <p:cNvGrpSpPr/>
            <p:nvPr/>
          </p:nvGrpSpPr>
          <p:grpSpPr>
            <a:xfrm>
              <a:off x="999866" y="3873024"/>
              <a:ext cx="1084880" cy="1509976"/>
              <a:chOff x="1627323" y="4534363"/>
              <a:chExt cx="1084880" cy="1509976"/>
            </a:xfrm>
          </p:grpSpPr>
          <p:cxnSp>
            <p:nvCxnSpPr>
              <p:cNvPr id="19" name="Straight Arrow Connector 18"/>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7" name="Group 71"/>
            <p:cNvGrpSpPr/>
            <p:nvPr/>
          </p:nvGrpSpPr>
          <p:grpSpPr>
            <a:xfrm flipV="1">
              <a:off x="1779103" y="4441702"/>
              <a:ext cx="180115" cy="153191"/>
              <a:chOff x="3276600" y="3007773"/>
              <a:chExt cx="307975" cy="261938"/>
            </a:xfrm>
            <a:solidFill>
              <a:schemeClr val="bg1">
                <a:lumMod val="65000"/>
              </a:schemeClr>
            </a:solidFill>
          </p:grpSpPr>
          <p:sp>
            <p:nvSpPr>
              <p:cNvPr id="17"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1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8" name="Group 71"/>
            <p:cNvGrpSpPr/>
            <p:nvPr/>
          </p:nvGrpSpPr>
          <p:grpSpPr>
            <a:xfrm flipV="1">
              <a:off x="1552147" y="4813571"/>
              <a:ext cx="180115" cy="153191"/>
              <a:chOff x="3276600" y="3007773"/>
              <a:chExt cx="307975" cy="261938"/>
            </a:xfrm>
            <a:solidFill>
              <a:schemeClr val="bg1">
                <a:lumMod val="65000"/>
              </a:schemeClr>
            </a:solidFill>
          </p:grpSpPr>
          <p:sp>
            <p:nvSpPr>
              <p:cNvPr id="15" name="Oval 44"/>
              <p:cNvSpPr>
                <a:spLocks noChangeArrowheads="1"/>
              </p:cNvSpPr>
              <p:nvPr/>
            </p:nvSpPr>
            <p:spPr bwMode="auto">
              <a:xfrm>
                <a:off x="3276600" y="3007773"/>
                <a:ext cx="307975" cy="261938"/>
              </a:xfrm>
              <a:prstGeom prst="ellipse">
                <a:avLst/>
              </a:prstGeom>
              <a:solidFill>
                <a:srgbClr val="00B050"/>
              </a:solidFill>
              <a:ln w="38100">
                <a:solidFill>
                  <a:schemeClr val="tx1"/>
                </a:solidFill>
                <a:round/>
                <a:headEnd/>
                <a:tailEnd/>
              </a:ln>
              <a:effectLst/>
            </p:spPr>
            <p:txBody>
              <a:bodyPr wrap="none" anchor="ctr"/>
              <a:lstStyle/>
              <a:p>
                <a:endParaRPr lang="en-US" dirty="0"/>
              </a:p>
            </p:txBody>
          </p:sp>
          <p:sp>
            <p:nvSpPr>
              <p:cNvPr id="1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 name="Group 71"/>
            <p:cNvGrpSpPr/>
            <p:nvPr/>
          </p:nvGrpSpPr>
          <p:grpSpPr>
            <a:xfrm flipV="1">
              <a:off x="1829903" y="5027503"/>
              <a:ext cx="180115" cy="153191"/>
              <a:chOff x="3276600" y="3007773"/>
              <a:chExt cx="307975" cy="261938"/>
            </a:xfrm>
            <a:solidFill>
              <a:schemeClr val="bg1">
                <a:lumMod val="65000"/>
              </a:schemeClr>
            </a:solidFill>
          </p:grpSpPr>
          <p:sp>
            <p:nvSpPr>
              <p:cNvPr id="13" name="Oval 44"/>
              <p:cNvSpPr>
                <a:spLocks noChangeArrowheads="1"/>
              </p:cNvSpPr>
              <p:nvPr/>
            </p:nvSpPr>
            <p:spPr bwMode="auto">
              <a:xfrm>
                <a:off x="3276600" y="3007773"/>
                <a:ext cx="307975" cy="261938"/>
              </a:xfrm>
              <a:prstGeom prst="ellipse">
                <a:avLst/>
              </a:prstGeom>
              <a:solidFill>
                <a:srgbClr val="0000FF"/>
              </a:solidFill>
              <a:ln w="38100">
                <a:solidFill>
                  <a:schemeClr val="tx1"/>
                </a:solidFill>
                <a:round/>
                <a:headEnd/>
                <a:tailEnd/>
              </a:ln>
              <a:effectLst/>
            </p:spPr>
            <p:txBody>
              <a:bodyPr wrap="none" anchor="ctr"/>
              <a:lstStyle/>
              <a:p>
                <a:endParaRPr lang="en-US" dirty="0"/>
              </a:p>
            </p:txBody>
          </p:sp>
          <p:sp>
            <p:nvSpPr>
              <p:cNvPr id="1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0" name="Group 71"/>
            <p:cNvGrpSpPr/>
            <p:nvPr/>
          </p:nvGrpSpPr>
          <p:grpSpPr>
            <a:xfrm flipV="1">
              <a:off x="1257170" y="4288511"/>
              <a:ext cx="180115" cy="153191"/>
              <a:chOff x="3276600" y="3007773"/>
              <a:chExt cx="307975" cy="261938"/>
            </a:xfrm>
            <a:solidFill>
              <a:schemeClr val="bg1">
                <a:lumMod val="65000"/>
              </a:schemeClr>
            </a:solidFill>
          </p:grpSpPr>
          <p:sp>
            <p:nvSpPr>
              <p:cNvPr id="11" name="Oval 44"/>
              <p:cNvSpPr>
                <a:spLocks noChangeArrowheads="1"/>
              </p:cNvSpPr>
              <p:nvPr/>
            </p:nvSpPr>
            <p:spPr bwMode="auto">
              <a:xfrm>
                <a:off x="3276600" y="3007773"/>
                <a:ext cx="307975" cy="261938"/>
              </a:xfrm>
              <a:prstGeom prst="ellipse">
                <a:avLst/>
              </a:prstGeom>
              <a:solidFill>
                <a:srgbClr val="FF0000"/>
              </a:solidFill>
              <a:ln w="38100">
                <a:solidFill>
                  <a:schemeClr val="tx1"/>
                </a:solidFill>
                <a:round/>
                <a:headEnd/>
                <a:tailEnd/>
              </a:ln>
              <a:effectLst/>
            </p:spPr>
            <p:txBody>
              <a:bodyPr wrap="none" anchor="ctr"/>
              <a:lstStyle/>
              <a:p>
                <a:endParaRPr lang="en-US" dirty="0"/>
              </a:p>
            </p:txBody>
          </p:sp>
          <p:sp>
            <p:nvSpPr>
              <p:cNvPr id="1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grpSp>
        <p:nvGrpSpPr>
          <p:cNvPr id="22" name="Group 13"/>
          <p:cNvGrpSpPr>
            <a:grpSpLocks/>
          </p:cNvGrpSpPr>
          <p:nvPr/>
        </p:nvGrpSpPr>
        <p:grpSpPr bwMode="auto">
          <a:xfrm flipH="1">
            <a:off x="1912941" y="2158607"/>
            <a:ext cx="1446279" cy="1292049"/>
            <a:chOff x="864" y="1968"/>
            <a:chExt cx="912" cy="816"/>
          </a:xfrm>
          <a:effectLst>
            <a:glow rad="101600">
              <a:schemeClr val="accent3">
                <a:satMod val="175000"/>
                <a:alpha val="40000"/>
              </a:schemeClr>
            </a:glow>
          </a:effectLst>
        </p:grpSpPr>
        <p:sp>
          <p:nvSpPr>
            <p:cNvPr id="23"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7"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0"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3"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5" name="Rounded Rectangular Callout 34"/>
          <p:cNvSpPr/>
          <p:nvPr/>
        </p:nvSpPr>
        <p:spPr>
          <a:xfrm>
            <a:off x="4683487" y="2127453"/>
            <a:ext cx="1406768" cy="1938814"/>
          </a:xfrm>
          <a:prstGeom prst="wedgeRoundRectCallout">
            <a:avLst>
              <a:gd name="adj1" fmla="val -129142"/>
              <a:gd name="adj2" fmla="val -24393"/>
              <a:gd name="adj3" fmla="val 16667"/>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a:defRPr/>
            </a:pPr>
            <a:r>
              <a:rPr lang="en-US" sz="2800" dirty="0">
                <a:solidFill>
                  <a:srgbClr val="FFFF00"/>
                </a:solidFill>
                <a:latin typeface="Arial"/>
              </a:rPr>
              <a:t>p</a:t>
            </a:r>
            <a:r>
              <a:rPr lang="en-US" sz="2800" baseline="-25000" dirty="0">
                <a:solidFill>
                  <a:srgbClr val="FFFF00"/>
                </a:solidFill>
                <a:latin typeface="Arial"/>
              </a:rPr>
              <a:t>0</a:t>
            </a:r>
            <a:r>
              <a:rPr lang="en-US" sz="2800" dirty="0">
                <a:solidFill>
                  <a:srgbClr val="FFFF00"/>
                </a:solidFill>
                <a:latin typeface="Arial" pitchFamily="34" charset="0"/>
              </a:rPr>
              <a:t> </a:t>
            </a:r>
            <a:r>
              <a:rPr lang="en-US" sz="2800" dirty="0">
                <a:solidFill>
                  <a:srgbClr val="FFFF00"/>
                </a:solidFill>
                <a:latin typeface="Arial" pitchFamily="34" charset="0"/>
                <a:cs typeface="Arial" pitchFamily="34" charset="0"/>
                <a:sym typeface="Symbol"/>
              </a:rPr>
              <a:t> 2</a:t>
            </a:r>
          </a:p>
          <a:p>
            <a:pPr algn="ctr">
              <a:defRPr/>
            </a:pPr>
            <a:r>
              <a:rPr lang="en-US" sz="2800" dirty="0">
                <a:solidFill>
                  <a:srgbClr val="FFFF00"/>
                </a:solidFill>
                <a:latin typeface="Arial"/>
              </a:rPr>
              <a:t>p</a:t>
            </a:r>
            <a:r>
              <a:rPr lang="en-US" sz="2800" baseline="-25000" dirty="0">
                <a:solidFill>
                  <a:srgbClr val="FFFF00"/>
                </a:solidFill>
                <a:latin typeface="Arial"/>
              </a:rPr>
              <a:t>1 </a:t>
            </a:r>
            <a:r>
              <a:rPr lang="en-US" sz="2800" dirty="0">
                <a:solidFill>
                  <a:srgbClr val="FFFF00"/>
                </a:solidFill>
                <a:latin typeface="Arial" pitchFamily="34" charset="0"/>
                <a:cs typeface="Arial" pitchFamily="34" charset="0"/>
                <a:sym typeface="Symbol"/>
              </a:rPr>
              <a:t> 1</a:t>
            </a:r>
            <a:endParaRPr lang="en-US" sz="2800" dirty="0">
              <a:solidFill>
                <a:srgbClr val="FFFF00"/>
              </a:solidFill>
              <a:latin typeface="Arial" pitchFamily="34" charset="0"/>
            </a:endParaRPr>
          </a:p>
          <a:p>
            <a:pPr algn="ctr">
              <a:defRPr/>
            </a:pPr>
            <a:r>
              <a:rPr lang="en-US" sz="2800" dirty="0">
                <a:solidFill>
                  <a:srgbClr val="FFFF00"/>
                </a:solidFill>
                <a:latin typeface="Arial"/>
              </a:rPr>
              <a:t>p</a:t>
            </a:r>
            <a:r>
              <a:rPr lang="en-US" sz="2800" baseline="-25000" dirty="0">
                <a:solidFill>
                  <a:srgbClr val="FFFF00"/>
                </a:solidFill>
                <a:latin typeface="Arial"/>
              </a:rPr>
              <a:t>2</a:t>
            </a:r>
            <a:r>
              <a:rPr lang="en-US" sz="2800" dirty="0">
                <a:solidFill>
                  <a:srgbClr val="FFFF00"/>
                </a:solidFill>
                <a:latin typeface="Arial" pitchFamily="34" charset="0"/>
              </a:rPr>
              <a:t> </a:t>
            </a:r>
            <a:r>
              <a:rPr lang="en-US" sz="2800" dirty="0">
                <a:solidFill>
                  <a:srgbClr val="FFFF00"/>
                </a:solidFill>
                <a:latin typeface="Arial" pitchFamily="34" charset="0"/>
                <a:cs typeface="Arial" pitchFamily="34" charset="0"/>
                <a:sym typeface="Symbol"/>
              </a:rPr>
              <a:t> 1</a:t>
            </a:r>
            <a:endParaRPr lang="en-US" sz="2800" dirty="0">
              <a:solidFill>
                <a:srgbClr val="FFFF00"/>
              </a:solidFill>
              <a:latin typeface="Arial" pitchFamily="34" charset="0"/>
            </a:endParaRPr>
          </a:p>
          <a:p>
            <a:pPr algn="ctr">
              <a:defRPr/>
            </a:pPr>
            <a:r>
              <a:rPr lang="en-US" sz="2800" dirty="0">
                <a:solidFill>
                  <a:srgbClr val="FFFF00"/>
                </a:solidFill>
                <a:latin typeface="Arial"/>
              </a:rPr>
              <a:t>p</a:t>
            </a:r>
            <a:r>
              <a:rPr lang="en-US" sz="2800" baseline="-25000" dirty="0">
                <a:solidFill>
                  <a:srgbClr val="FFFF00"/>
                </a:solidFill>
                <a:latin typeface="Arial"/>
              </a:rPr>
              <a:t>3</a:t>
            </a:r>
            <a:r>
              <a:rPr lang="en-US" sz="2800" dirty="0">
                <a:solidFill>
                  <a:srgbClr val="FFFF00"/>
                </a:solidFill>
                <a:latin typeface="Arial" pitchFamily="34" charset="0"/>
              </a:rPr>
              <a:t> </a:t>
            </a:r>
            <a:r>
              <a:rPr lang="en-US" sz="2800" dirty="0">
                <a:solidFill>
                  <a:srgbClr val="FFFF00"/>
                </a:solidFill>
                <a:latin typeface="Arial" pitchFamily="34" charset="0"/>
                <a:cs typeface="Arial" pitchFamily="34" charset="0"/>
                <a:sym typeface="Symbol"/>
              </a:rPr>
              <a:t> 0</a:t>
            </a:r>
            <a:endParaRPr lang="en-US" sz="2800" dirty="0">
              <a:solidFill>
                <a:srgbClr val="FFFF00"/>
              </a:solidFill>
              <a:latin typeface="Arial" pitchFamily="34" charset="0"/>
            </a:endParaRPr>
          </a:p>
        </p:txBody>
      </p:sp>
      <p:sp>
        <p:nvSpPr>
          <p:cNvPr id="36" name="Text Box 122"/>
          <p:cNvSpPr txBox="1">
            <a:spLocks noChangeArrowheads="1"/>
          </p:cNvSpPr>
          <p:nvPr/>
        </p:nvSpPr>
        <p:spPr bwMode="auto">
          <a:xfrm>
            <a:off x="1171147" y="4507175"/>
            <a:ext cx="7024680"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mapper sends </a:t>
            </a:r>
            <a:r>
              <a:rPr lang="en-US" sz="2800" i="1" dirty="0">
                <a:solidFill>
                  <a:schemeClr val="bg1"/>
                </a:solidFill>
                <a:latin typeface="Arial" pitchFamily="34" charset="0"/>
                <a:cs typeface="Arial" pitchFamily="34" charset="0"/>
              </a:rPr>
              <a:t>key-value</a:t>
            </a:r>
            <a:r>
              <a:rPr lang="en-US" sz="2800" dirty="0">
                <a:solidFill>
                  <a:srgbClr val="FFFF00"/>
                </a:solidFill>
                <a:latin typeface="Arial" pitchFamily="34" charset="0"/>
                <a:cs typeface="Arial" pitchFamily="34" charset="0"/>
              </a:rPr>
              <a:t> stream to reducer</a:t>
            </a:r>
          </a:p>
        </p:txBody>
      </p:sp>
      <p:sp>
        <p:nvSpPr>
          <p:cNvPr id="37" name="Text Box 122"/>
          <p:cNvSpPr txBox="1">
            <a:spLocks noChangeArrowheads="1"/>
          </p:cNvSpPr>
          <p:nvPr/>
        </p:nvSpPr>
        <p:spPr bwMode="auto">
          <a:xfrm>
            <a:off x="2490348" y="4962093"/>
            <a:ext cx="172354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bg1"/>
                </a:solidFill>
                <a:latin typeface="Arial" pitchFamily="34" charset="0"/>
                <a:cs typeface="Arial" pitchFamily="34" charset="0"/>
              </a:rPr>
              <a:t>key</a:t>
            </a:r>
            <a:r>
              <a:rPr lang="en-US" sz="2800" dirty="0">
                <a:solidFill>
                  <a:srgbClr val="FFFF00"/>
                </a:solidFill>
                <a:latin typeface="Arial" pitchFamily="34" charset="0"/>
                <a:cs typeface="Arial" pitchFamily="34" charset="0"/>
              </a:rPr>
              <a:t>: point</a:t>
            </a:r>
          </a:p>
        </p:txBody>
      </p:sp>
      <p:sp>
        <p:nvSpPr>
          <p:cNvPr id="38" name="Text Box 122"/>
          <p:cNvSpPr txBox="1">
            <a:spLocks noChangeArrowheads="1"/>
          </p:cNvSpPr>
          <p:nvPr/>
        </p:nvSpPr>
        <p:spPr bwMode="auto">
          <a:xfrm>
            <a:off x="3731172" y="5406730"/>
            <a:ext cx="276229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bg1"/>
                </a:solidFill>
                <a:latin typeface="Arial" pitchFamily="34" charset="0"/>
                <a:cs typeface="Arial" pitchFamily="34" charset="0"/>
              </a:rPr>
              <a:t>value</a:t>
            </a:r>
            <a:r>
              <a:rPr lang="en-US" sz="2800" dirty="0">
                <a:solidFill>
                  <a:srgbClr val="FFFF00"/>
                </a:solidFill>
                <a:latin typeface="Arial" pitchFamily="34" charset="0"/>
                <a:cs typeface="Arial" pitchFamily="34" charset="0"/>
              </a:rPr>
              <a:t>: cluster ID</a:t>
            </a:r>
          </a:p>
        </p:txBody>
      </p:sp>
      <p:sp>
        <p:nvSpPr>
          <p:cNvPr id="39" name="Up Arrow 38"/>
          <p:cNvSpPr/>
          <p:nvPr/>
        </p:nvSpPr>
        <p:spPr bwMode="auto">
          <a:xfrm rot="3436130">
            <a:off x="6227226" y="1379014"/>
            <a:ext cx="1441665" cy="1112796"/>
          </a:xfrm>
          <a:prstGeom prst="upArrow">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Tree>
    <p:extLst>
      <p:ext uri="{BB962C8B-B14F-4D97-AF65-F5344CB8AC3E}">
        <p14:creationId xmlns:p14="http://schemas.microsoft.com/office/powerpoint/2010/main" val="16519711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ular Callout 32"/>
          <p:cNvSpPr/>
          <p:nvPr/>
        </p:nvSpPr>
        <p:spPr>
          <a:xfrm>
            <a:off x="5067300" y="2100941"/>
            <a:ext cx="1925024" cy="1328023"/>
          </a:xfrm>
          <a:prstGeom prst="wedgeRoundRectCallout">
            <a:avLst>
              <a:gd name="adj1" fmla="val -71128"/>
              <a:gd name="adj2" fmla="val 20675"/>
              <a:gd name="adj3" fmla="val 16667"/>
            </a:avLst>
          </a:prstGeom>
          <a:solidFill>
            <a:schemeClr val="tx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en-US" dirty="0">
                <a:solidFill>
                  <a:srgbClr val="FFFF00"/>
                </a:solidFill>
                <a:latin typeface="Arial"/>
                <a:cs typeface="Arial" pitchFamily="34" charset="0"/>
              </a:rPr>
              <a:t>C</a:t>
            </a:r>
            <a:r>
              <a:rPr lang="en-US" baseline="-25000" dirty="0">
                <a:solidFill>
                  <a:srgbClr val="FFFF00"/>
                </a:solidFill>
                <a:latin typeface="Arial"/>
                <a:cs typeface="Arial" pitchFamily="34" charset="0"/>
              </a:rPr>
              <a:t>0</a:t>
            </a:r>
            <a:r>
              <a:rPr lang="en-US" dirty="0">
                <a:solidFill>
                  <a:srgbClr val="FFFF00"/>
                </a:solidFill>
                <a:latin typeface="Arial" pitchFamily="34" charset="0"/>
                <a:cs typeface="Arial" pitchFamily="34" charset="0"/>
              </a:rPr>
              <a:t> = {…}</a:t>
            </a:r>
          </a:p>
          <a:p>
            <a:pPr algn="ctr"/>
            <a:r>
              <a:rPr lang="en-US" dirty="0">
                <a:solidFill>
                  <a:srgbClr val="FFFF00"/>
                </a:solidFill>
                <a:latin typeface="Arial"/>
                <a:cs typeface="Arial" pitchFamily="34" charset="0"/>
              </a:rPr>
              <a:t>C</a:t>
            </a:r>
            <a:r>
              <a:rPr lang="en-US" baseline="-25000" dirty="0">
                <a:solidFill>
                  <a:srgbClr val="FFFF00"/>
                </a:solidFill>
                <a:latin typeface="Arial"/>
                <a:cs typeface="Arial" pitchFamily="34" charset="0"/>
              </a:rPr>
              <a:t>1</a:t>
            </a:r>
            <a:r>
              <a:rPr lang="en-US" dirty="0">
                <a:solidFill>
                  <a:srgbClr val="FFFF00"/>
                </a:solidFill>
                <a:latin typeface="Arial" pitchFamily="34" charset="0"/>
                <a:cs typeface="Arial" pitchFamily="34" charset="0"/>
              </a:rPr>
              <a:t> = {…}</a:t>
            </a:r>
            <a:endParaRPr lang="en-US" dirty="0">
              <a:solidFill>
                <a:srgbClr val="FFFF00"/>
              </a:solidFill>
              <a:latin typeface="Arial" pitchFamily="34" charset="0"/>
              <a:cs typeface="Arial" pitchFamily="34" charset="0"/>
              <a:sym typeface="Symbol"/>
            </a:endParaRPr>
          </a:p>
          <a:p>
            <a:pPr algn="ctr"/>
            <a:r>
              <a:rPr lang="en-US" dirty="0">
                <a:solidFill>
                  <a:srgbClr val="FFFF00"/>
                </a:solidFill>
                <a:latin typeface="Arial"/>
                <a:cs typeface="Arial" pitchFamily="34" charset="0"/>
              </a:rPr>
              <a:t>C</a:t>
            </a:r>
            <a:r>
              <a:rPr lang="en-US" baseline="-25000" dirty="0">
                <a:solidFill>
                  <a:srgbClr val="FFFF00"/>
                </a:solidFill>
                <a:latin typeface="Arial"/>
                <a:cs typeface="Arial" pitchFamily="34" charset="0"/>
              </a:rPr>
              <a:t>2</a:t>
            </a:r>
            <a:r>
              <a:rPr lang="en-US" dirty="0">
                <a:solidFill>
                  <a:srgbClr val="FFFF00"/>
                </a:solidFill>
                <a:latin typeface="Arial" pitchFamily="34" charset="0"/>
                <a:cs typeface="Arial" pitchFamily="34" charset="0"/>
              </a:rPr>
              <a:t> = {…}</a:t>
            </a:r>
            <a:endParaRPr lang="en-US" dirty="0">
              <a:solidFill>
                <a:srgbClr val="FFFF00"/>
              </a:solidFill>
              <a:latin typeface="Arial" pitchFamily="34" charset="0"/>
              <a:cs typeface="Arial" pitchFamily="34" charset="0"/>
              <a:sym typeface="Symbol"/>
            </a:endParaRPr>
          </a:p>
        </p:txBody>
      </p:sp>
      <p:sp>
        <p:nvSpPr>
          <p:cNvPr id="2" name="Title 1"/>
          <p:cNvSpPr>
            <a:spLocks noGrp="1"/>
          </p:cNvSpPr>
          <p:nvPr>
            <p:ph type="title"/>
          </p:nvPr>
        </p:nvSpPr>
        <p:spPr/>
        <p:txBody>
          <a:bodyPr/>
          <a:lstStyle/>
          <a:p>
            <a:r>
              <a:rPr lang="en-US" dirty="0"/>
              <a:t>Back at the Reducer</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44</a:t>
            </a:fld>
            <a:endParaRPr lang="en-US" dirty="0"/>
          </a:p>
        </p:txBody>
      </p:sp>
      <p:grpSp>
        <p:nvGrpSpPr>
          <p:cNvPr id="21" name="Group 13"/>
          <p:cNvGrpSpPr>
            <a:grpSpLocks/>
          </p:cNvGrpSpPr>
          <p:nvPr/>
        </p:nvGrpSpPr>
        <p:grpSpPr bwMode="auto">
          <a:xfrm flipH="1">
            <a:off x="3278951" y="2798629"/>
            <a:ext cx="1218322" cy="1088401"/>
            <a:chOff x="864" y="1968"/>
            <a:chExt cx="912" cy="816"/>
          </a:xfrm>
          <a:effectLst>
            <a:glow rad="101600">
              <a:schemeClr val="accent3">
                <a:satMod val="175000"/>
                <a:alpha val="40000"/>
              </a:schemeClr>
            </a:glow>
          </a:effectLst>
        </p:grpSpPr>
        <p:sp>
          <p:nvSpPr>
            <p:cNvPr id="2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4" name="Right Arrow 33"/>
          <p:cNvSpPr/>
          <p:nvPr/>
        </p:nvSpPr>
        <p:spPr bwMode="auto">
          <a:xfrm rot="16368361">
            <a:off x="3272005" y="4168315"/>
            <a:ext cx="1031896" cy="476381"/>
          </a:xfrm>
          <a:prstGeom prst="rightArrow">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5" name="Right Arrow 34"/>
          <p:cNvSpPr/>
          <p:nvPr/>
        </p:nvSpPr>
        <p:spPr bwMode="auto">
          <a:xfrm rot="13178507">
            <a:off x="4430402" y="4153911"/>
            <a:ext cx="1031896" cy="476381"/>
          </a:xfrm>
          <a:prstGeom prst="rightArrow">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6" name="Right Arrow 35"/>
          <p:cNvSpPr/>
          <p:nvPr/>
        </p:nvSpPr>
        <p:spPr bwMode="auto">
          <a:xfrm rot="8421493" flipH="1">
            <a:off x="2113606" y="4153911"/>
            <a:ext cx="1031896" cy="476381"/>
          </a:xfrm>
          <a:prstGeom prst="rightArrow">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7" name="Text Box 122"/>
          <p:cNvSpPr txBox="1">
            <a:spLocks noChangeArrowheads="1"/>
          </p:cNvSpPr>
          <p:nvPr/>
        </p:nvSpPr>
        <p:spPr bwMode="auto">
          <a:xfrm>
            <a:off x="1541363" y="4902448"/>
            <a:ext cx="6061275"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The reducer merges the streams ….</a:t>
            </a:r>
          </a:p>
        </p:txBody>
      </p:sp>
      <p:sp>
        <p:nvSpPr>
          <p:cNvPr id="38" name="Text Box 122"/>
          <p:cNvSpPr txBox="1">
            <a:spLocks noChangeArrowheads="1"/>
          </p:cNvSpPr>
          <p:nvPr/>
        </p:nvSpPr>
        <p:spPr bwMode="auto">
          <a:xfrm>
            <a:off x="3663685" y="5362354"/>
            <a:ext cx="4402167"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and assembles clusters …</a:t>
            </a:r>
          </a:p>
        </p:txBody>
      </p:sp>
    </p:spTree>
    <p:extLst>
      <p:ext uri="{BB962C8B-B14F-4D97-AF65-F5344CB8AC3E}">
        <p14:creationId xmlns:p14="http://schemas.microsoft.com/office/powerpoint/2010/main" val="2831240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at the Reducer</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45</a:t>
            </a:fld>
            <a:endParaRPr lang="en-US" dirty="0"/>
          </a:p>
        </p:txBody>
      </p:sp>
      <p:grpSp>
        <p:nvGrpSpPr>
          <p:cNvPr id="21" name="Group 13"/>
          <p:cNvGrpSpPr>
            <a:grpSpLocks/>
          </p:cNvGrpSpPr>
          <p:nvPr/>
        </p:nvGrpSpPr>
        <p:grpSpPr bwMode="auto">
          <a:xfrm flipH="1">
            <a:off x="3278951" y="2798629"/>
            <a:ext cx="1218322" cy="1088401"/>
            <a:chOff x="864" y="1968"/>
            <a:chExt cx="912" cy="816"/>
          </a:xfrm>
          <a:effectLst>
            <a:glow rad="101600">
              <a:schemeClr val="accent3">
                <a:satMod val="175000"/>
                <a:alpha val="40000"/>
              </a:schemeClr>
            </a:glow>
          </a:effectLst>
        </p:grpSpPr>
        <p:sp>
          <p:nvSpPr>
            <p:cNvPr id="22"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3"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4"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5"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26"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7"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8"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29"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0"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1"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2"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4" name="Right Arrow 33"/>
          <p:cNvSpPr/>
          <p:nvPr/>
        </p:nvSpPr>
        <p:spPr bwMode="auto">
          <a:xfrm rot="16368361">
            <a:off x="3272005" y="4168315"/>
            <a:ext cx="1031896" cy="476381"/>
          </a:xfrm>
          <a:prstGeom prst="rightArrow">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5" name="Right Arrow 34"/>
          <p:cNvSpPr/>
          <p:nvPr/>
        </p:nvSpPr>
        <p:spPr bwMode="auto">
          <a:xfrm rot="13178507">
            <a:off x="4430402" y="4153911"/>
            <a:ext cx="1031896" cy="476381"/>
          </a:xfrm>
          <a:prstGeom prst="rightArrow">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6" name="Right Arrow 35"/>
          <p:cNvSpPr/>
          <p:nvPr/>
        </p:nvSpPr>
        <p:spPr bwMode="auto">
          <a:xfrm rot="8421493" flipH="1">
            <a:off x="2113606" y="4153911"/>
            <a:ext cx="1031896" cy="476381"/>
          </a:xfrm>
          <a:prstGeom prst="rightArrow">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37" name="Text Box 122"/>
          <p:cNvSpPr txBox="1">
            <a:spLocks noChangeArrowheads="1"/>
          </p:cNvSpPr>
          <p:nvPr/>
        </p:nvSpPr>
        <p:spPr bwMode="auto">
          <a:xfrm>
            <a:off x="1541363" y="4902448"/>
            <a:ext cx="5824030"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The reducer computes new centers</a:t>
            </a:r>
          </a:p>
        </p:txBody>
      </p:sp>
      <p:sp>
        <p:nvSpPr>
          <p:cNvPr id="38" name="Text Box 122"/>
          <p:cNvSpPr txBox="1">
            <a:spLocks noChangeArrowheads="1"/>
          </p:cNvSpPr>
          <p:nvPr/>
        </p:nvSpPr>
        <p:spPr bwMode="auto">
          <a:xfrm>
            <a:off x="3663685" y="5362354"/>
            <a:ext cx="4222631"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based on new clusters …</a:t>
            </a:r>
          </a:p>
        </p:txBody>
      </p:sp>
      <p:sp>
        <p:nvSpPr>
          <p:cNvPr id="39" name="Rounded Rectangular Callout 38"/>
          <p:cNvSpPr/>
          <p:nvPr/>
        </p:nvSpPr>
        <p:spPr>
          <a:xfrm>
            <a:off x="5289600" y="2032462"/>
            <a:ext cx="1736255" cy="1532334"/>
          </a:xfrm>
          <a:prstGeom prst="wedgeRoundRectCallout">
            <a:avLst>
              <a:gd name="adj1" fmla="val -71128"/>
              <a:gd name="adj2" fmla="val 20675"/>
              <a:gd name="adj3" fmla="val 16667"/>
            </a:avLst>
          </a:prstGeom>
          <a:solidFill>
            <a:schemeClr val="tx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en-US" sz="2800" dirty="0">
                <a:solidFill>
                  <a:srgbClr val="FFFF00"/>
                </a:solidFill>
                <a:latin typeface="Arial" pitchFamily="34" charset="0"/>
                <a:cs typeface="Arial" pitchFamily="34" charset="0"/>
              </a:rPr>
              <a:t>0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0</a:t>
            </a:r>
            <a:r>
              <a:rPr lang="en-US" sz="2800" dirty="0">
                <a:solidFill>
                  <a:srgbClr val="FFFF00"/>
                </a:solidFill>
                <a:latin typeface="Arial"/>
                <a:cs typeface="Arial" pitchFamily="34" charset="0"/>
                <a:sym typeface="Symbol"/>
              </a:rPr>
              <a:t>’</a:t>
            </a:r>
            <a:endParaRPr lang="en-US" sz="2800" baseline="-25000" dirty="0">
              <a:solidFill>
                <a:srgbClr val="FFFF00"/>
              </a:solidFill>
              <a:latin typeface="Arial"/>
              <a:cs typeface="Arial" pitchFamily="34" charset="0"/>
              <a:sym typeface="Symbol"/>
            </a:endParaRPr>
          </a:p>
          <a:p>
            <a:pPr algn="ctr"/>
            <a:r>
              <a:rPr lang="en-US" sz="2800" dirty="0">
                <a:solidFill>
                  <a:srgbClr val="FFFF00"/>
                </a:solidFill>
                <a:latin typeface="Arial" pitchFamily="34" charset="0"/>
                <a:cs typeface="Arial" pitchFamily="34" charset="0"/>
              </a:rPr>
              <a:t>1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1</a:t>
            </a:r>
            <a:r>
              <a:rPr lang="en-US" sz="2800" dirty="0">
                <a:solidFill>
                  <a:srgbClr val="FFFF00"/>
                </a:solidFill>
                <a:latin typeface="Arial"/>
                <a:cs typeface="Arial" pitchFamily="34" charset="0"/>
                <a:sym typeface="Symbol"/>
              </a:rPr>
              <a:t>’</a:t>
            </a:r>
            <a:endParaRPr lang="en-US" sz="2800" baseline="-25000" dirty="0">
              <a:solidFill>
                <a:srgbClr val="FFFF00"/>
              </a:solidFill>
              <a:latin typeface="Arial"/>
              <a:cs typeface="Arial" pitchFamily="34" charset="0"/>
            </a:endParaRPr>
          </a:p>
          <a:p>
            <a:pPr algn="ctr"/>
            <a:r>
              <a:rPr lang="en-US" sz="2800" dirty="0">
                <a:solidFill>
                  <a:srgbClr val="FFFF00"/>
                </a:solidFill>
                <a:latin typeface="Arial" pitchFamily="34" charset="0"/>
                <a:cs typeface="Arial" pitchFamily="34" charset="0"/>
              </a:rPr>
              <a:t>2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2</a:t>
            </a:r>
            <a:r>
              <a:rPr lang="en-US" sz="2800" dirty="0">
                <a:solidFill>
                  <a:srgbClr val="FFFF00"/>
                </a:solidFill>
                <a:latin typeface="Arial"/>
                <a:cs typeface="Arial" pitchFamily="34" charset="0"/>
                <a:sym typeface="Symbol"/>
              </a:rPr>
              <a:t>’</a:t>
            </a:r>
            <a:endParaRPr lang="en-US" sz="28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766183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Once is Not Enough</a:t>
            </a:r>
          </a:p>
        </p:txBody>
      </p:sp>
      <p:sp>
        <p:nvSpPr>
          <p:cNvPr id="3" name="Footer Placeholder 2"/>
          <p:cNvSpPr>
            <a:spLocks noGrp="1"/>
          </p:cNvSpPr>
          <p:nvPr>
            <p:ph type="ftr" sz="quarter" idx="10"/>
          </p:nvPr>
        </p:nvSpPr>
        <p:spPr/>
        <p:txBody>
          <a:bodyPr/>
          <a:lstStyle/>
          <a:p>
            <a:pPr>
              <a:defRPr/>
            </a:pPr>
            <a:r>
              <a:rPr lang="en-US" dirty="0">
                <a:solidFill>
                  <a:schemeClr val="accent4"/>
                </a:solidFill>
              </a:rPr>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46</a:t>
            </a:fld>
            <a:endParaRPr lang="en-US" dirty="0"/>
          </a:p>
        </p:txBody>
      </p:sp>
      <p:grpSp>
        <p:nvGrpSpPr>
          <p:cNvPr id="67" name="Group 13"/>
          <p:cNvGrpSpPr>
            <a:grpSpLocks/>
          </p:cNvGrpSpPr>
          <p:nvPr/>
        </p:nvGrpSpPr>
        <p:grpSpPr bwMode="auto">
          <a:xfrm flipH="1">
            <a:off x="3432177" y="2017621"/>
            <a:ext cx="1218322" cy="1088401"/>
            <a:chOff x="864" y="1968"/>
            <a:chExt cx="912" cy="816"/>
          </a:xfrm>
          <a:effectLst>
            <a:glow rad="101600">
              <a:schemeClr val="accent3">
                <a:satMod val="175000"/>
                <a:alpha val="40000"/>
              </a:schemeClr>
            </a:glow>
          </a:effectLst>
        </p:grpSpPr>
        <p:sp>
          <p:nvSpPr>
            <p:cNvPr id="68"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9"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0"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1"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2"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73"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74"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75"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6"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7"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8"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83" name="TextBox 82"/>
          <p:cNvSpPr txBox="1"/>
          <p:nvPr/>
        </p:nvSpPr>
        <p:spPr bwMode="auto">
          <a:xfrm>
            <a:off x="5647424" y="5278267"/>
            <a:ext cx="646331" cy="646331"/>
          </a:xfrm>
          <a:prstGeom prst="rect">
            <a:avLst/>
          </a:prstGeom>
          <a:solidFill>
            <a:schemeClr val="tx1"/>
          </a:solid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p>
        </p:txBody>
      </p:sp>
      <p:sp>
        <p:nvSpPr>
          <p:cNvPr id="84" name="TextBox 83"/>
          <p:cNvSpPr txBox="1"/>
          <p:nvPr/>
        </p:nvSpPr>
        <p:spPr bwMode="auto">
          <a:xfrm>
            <a:off x="789536" y="6126904"/>
            <a:ext cx="1505540"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1</a:t>
            </a:r>
          </a:p>
        </p:txBody>
      </p:sp>
      <p:sp>
        <p:nvSpPr>
          <p:cNvPr id="85" name="TextBox 84"/>
          <p:cNvSpPr txBox="1"/>
          <p:nvPr/>
        </p:nvSpPr>
        <p:spPr bwMode="auto">
          <a:xfrm>
            <a:off x="3318904" y="6126904"/>
            <a:ext cx="1505540"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2</a:t>
            </a:r>
          </a:p>
        </p:txBody>
      </p:sp>
      <p:sp>
        <p:nvSpPr>
          <p:cNvPr id="86" name="TextBox 85"/>
          <p:cNvSpPr txBox="1"/>
          <p:nvPr/>
        </p:nvSpPr>
        <p:spPr bwMode="auto">
          <a:xfrm>
            <a:off x="6937197" y="6126904"/>
            <a:ext cx="1484702" cy="523220"/>
          </a:xfrm>
          <a:prstGeom prst="rect">
            <a:avLst/>
          </a:prstGeom>
          <a:solidFill>
            <a:schemeClr val="tx1"/>
          </a:solidFill>
          <a:ln w="38100" algn="ctr">
            <a:noFill/>
            <a:miter lim="800000"/>
            <a:headEnd/>
            <a:tailEnd/>
          </a:ln>
          <a:effectLst/>
        </p:spPr>
        <p:txBody>
          <a:bodyPr wrap="none" rtlCol="0">
            <a:spAutoFit/>
          </a:bodyPr>
          <a:lstStyle/>
          <a:p>
            <a:pPr algn="l"/>
            <a:r>
              <a:rPr lang="en-US" sz="2800" dirty="0">
                <a:solidFill>
                  <a:srgbClr val="FFFF00"/>
                </a:solidFill>
                <a:latin typeface="Arial" pitchFamily="34" charset="0"/>
                <a:cs typeface="Arial" pitchFamily="34" charset="0"/>
              </a:rPr>
              <a:t>thread k</a:t>
            </a:r>
          </a:p>
        </p:txBody>
      </p:sp>
      <p:grpSp>
        <p:nvGrpSpPr>
          <p:cNvPr id="87" name="Group 86"/>
          <p:cNvGrpSpPr/>
          <p:nvPr/>
        </p:nvGrpSpPr>
        <p:grpSpPr>
          <a:xfrm>
            <a:off x="999866" y="4616928"/>
            <a:ext cx="1084880" cy="1509976"/>
            <a:chOff x="999866" y="3873024"/>
            <a:chExt cx="1084880" cy="1509976"/>
          </a:xfrm>
          <a:effectLst>
            <a:glow rad="101600">
              <a:schemeClr val="accent3">
                <a:satMod val="175000"/>
                <a:alpha val="40000"/>
              </a:schemeClr>
            </a:glow>
          </a:effectLst>
        </p:grpSpPr>
        <p:grpSp>
          <p:nvGrpSpPr>
            <p:cNvPr id="88" name="Group 87"/>
            <p:cNvGrpSpPr/>
            <p:nvPr/>
          </p:nvGrpSpPr>
          <p:grpSpPr>
            <a:xfrm>
              <a:off x="999866" y="3873024"/>
              <a:ext cx="1084880" cy="1509976"/>
              <a:chOff x="1627323" y="4534363"/>
              <a:chExt cx="1084880" cy="1509976"/>
            </a:xfrm>
          </p:grpSpPr>
          <p:cxnSp>
            <p:nvCxnSpPr>
              <p:cNvPr id="101" name="Straight Arrow Connector 100"/>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102" name="Straight Arrow Connector 101"/>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115" name="Straight Arrow Connector 114"/>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89" name="Group 71"/>
            <p:cNvGrpSpPr/>
            <p:nvPr/>
          </p:nvGrpSpPr>
          <p:grpSpPr>
            <a:xfrm flipV="1">
              <a:off x="1779103" y="4441702"/>
              <a:ext cx="180115" cy="153191"/>
              <a:chOff x="3276600" y="3007773"/>
              <a:chExt cx="307975" cy="261938"/>
            </a:xfrm>
            <a:solidFill>
              <a:schemeClr val="bg1">
                <a:lumMod val="65000"/>
              </a:schemeClr>
            </a:solidFill>
          </p:grpSpPr>
          <p:sp>
            <p:nvSpPr>
              <p:cNvPr id="99"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00"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0" name="Group 71"/>
            <p:cNvGrpSpPr/>
            <p:nvPr/>
          </p:nvGrpSpPr>
          <p:grpSpPr>
            <a:xfrm flipV="1">
              <a:off x="1552147" y="4813571"/>
              <a:ext cx="180115" cy="153191"/>
              <a:chOff x="3276600" y="3007773"/>
              <a:chExt cx="307975" cy="261938"/>
            </a:xfrm>
            <a:solidFill>
              <a:schemeClr val="bg1">
                <a:lumMod val="65000"/>
              </a:schemeClr>
            </a:solidFill>
          </p:grpSpPr>
          <p:sp>
            <p:nvSpPr>
              <p:cNvPr id="9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9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1" name="Group 71"/>
            <p:cNvGrpSpPr/>
            <p:nvPr/>
          </p:nvGrpSpPr>
          <p:grpSpPr>
            <a:xfrm flipV="1">
              <a:off x="1829903" y="5027503"/>
              <a:ext cx="180115" cy="153191"/>
              <a:chOff x="3276600" y="3007773"/>
              <a:chExt cx="307975" cy="261938"/>
            </a:xfrm>
            <a:solidFill>
              <a:schemeClr val="bg1">
                <a:lumMod val="65000"/>
              </a:schemeClr>
            </a:solidFill>
          </p:grpSpPr>
          <p:sp>
            <p:nvSpPr>
              <p:cNvPr id="95"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96"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92" name="Group 71"/>
            <p:cNvGrpSpPr/>
            <p:nvPr/>
          </p:nvGrpSpPr>
          <p:grpSpPr>
            <a:xfrm flipV="1">
              <a:off x="1257170" y="4288511"/>
              <a:ext cx="180115" cy="153191"/>
              <a:chOff x="3276600" y="3007773"/>
              <a:chExt cx="307975" cy="261938"/>
            </a:xfrm>
            <a:solidFill>
              <a:schemeClr val="bg1">
                <a:lumMod val="65000"/>
              </a:schemeClr>
            </a:solidFill>
          </p:grpSpPr>
          <p:sp>
            <p:nvSpPr>
              <p:cNvPr id="9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9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grpSp>
        <p:nvGrpSpPr>
          <p:cNvPr id="116" name="Group 115"/>
          <p:cNvGrpSpPr/>
          <p:nvPr/>
        </p:nvGrpSpPr>
        <p:grpSpPr>
          <a:xfrm>
            <a:off x="3529234" y="4616928"/>
            <a:ext cx="1084880" cy="1509976"/>
            <a:chOff x="1627323" y="4534363"/>
            <a:chExt cx="1084880" cy="1509976"/>
          </a:xfrm>
          <a:effectLst>
            <a:glow rad="101600">
              <a:schemeClr val="accent3">
                <a:satMod val="175000"/>
                <a:alpha val="40000"/>
              </a:schemeClr>
            </a:glow>
          </a:effectLst>
        </p:grpSpPr>
        <p:cxnSp>
          <p:nvCxnSpPr>
            <p:cNvPr id="117" name="Straight Arrow Connector 116"/>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118" name="Straight Arrow Connector 117"/>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119" name="Straight Arrow Connector 118"/>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120" name="Group 71"/>
          <p:cNvGrpSpPr/>
          <p:nvPr/>
        </p:nvGrpSpPr>
        <p:grpSpPr>
          <a:xfrm flipV="1">
            <a:off x="4120007" y="4973466"/>
            <a:ext cx="180115" cy="153191"/>
            <a:chOff x="3276600" y="3007773"/>
            <a:chExt cx="307975" cy="261938"/>
          </a:xfrm>
          <a:solidFill>
            <a:schemeClr val="bg1">
              <a:lumMod val="65000"/>
            </a:schemeClr>
          </a:solidFill>
        </p:grpSpPr>
        <p:sp>
          <p:nvSpPr>
            <p:cNvPr id="121"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2"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23" name="Group 71"/>
          <p:cNvGrpSpPr/>
          <p:nvPr/>
        </p:nvGrpSpPr>
        <p:grpSpPr>
          <a:xfrm flipV="1">
            <a:off x="4112153" y="5862160"/>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24"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5"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26" name="Group 71"/>
          <p:cNvGrpSpPr/>
          <p:nvPr/>
        </p:nvGrpSpPr>
        <p:grpSpPr>
          <a:xfrm flipV="1">
            <a:off x="4524056" y="5664081"/>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2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2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29" name="Group 71"/>
          <p:cNvGrpSpPr/>
          <p:nvPr/>
        </p:nvGrpSpPr>
        <p:grpSpPr>
          <a:xfrm flipV="1">
            <a:off x="3817176" y="5448241"/>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30"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3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39" name="Group 138"/>
          <p:cNvGrpSpPr/>
          <p:nvPr/>
        </p:nvGrpSpPr>
        <p:grpSpPr>
          <a:xfrm>
            <a:off x="7148287" y="4616928"/>
            <a:ext cx="1084880" cy="1509976"/>
            <a:chOff x="1627323" y="4534363"/>
            <a:chExt cx="1084880" cy="1509976"/>
          </a:xfrm>
          <a:effectLst>
            <a:glow rad="101600">
              <a:schemeClr val="accent3">
                <a:satMod val="175000"/>
                <a:alpha val="40000"/>
              </a:schemeClr>
            </a:glow>
          </a:effectLst>
        </p:grpSpPr>
        <p:cxnSp>
          <p:nvCxnSpPr>
            <p:cNvPr id="140" name="Straight Arrow Connector 139"/>
            <p:cNvCxnSpPr/>
            <p:nvPr/>
          </p:nvCxnSpPr>
          <p:spPr bwMode="auto">
            <a:xfrm>
              <a:off x="1627323" y="5997844"/>
              <a:ext cx="1084880" cy="0"/>
            </a:xfrm>
            <a:prstGeom prst="straightConnector1">
              <a:avLst/>
            </a:prstGeom>
            <a:noFill/>
            <a:ln w="38100" cap="flat" cmpd="sng" algn="ctr">
              <a:solidFill>
                <a:schemeClr val="tx1"/>
              </a:solidFill>
              <a:prstDash val="solid"/>
              <a:round/>
              <a:headEnd type="none" w="med" len="med"/>
              <a:tailEnd type="arrow"/>
            </a:ln>
            <a:effectLst/>
          </p:spPr>
        </p:cxnSp>
        <p:cxnSp>
          <p:nvCxnSpPr>
            <p:cNvPr id="141" name="Straight Arrow Connector 140"/>
            <p:cNvCxnSpPr/>
            <p:nvPr/>
          </p:nvCxnSpPr>
          <p:spPr bwMode="auto">
            <a:xfrm flipV="1">
              <a:off x="1627323" y="4534363"/>
              <a:ext cx="0" cy="1509976"/>
            </a:xfrm>
            <a:prstGeom prst="straightConnector1">
              <a:avLst/>
            </a:prstGeom>
            <a:noFill/>
            <a:ln w="38100" cap="flat" cmpd="sng" algn="ctr">
              <a:solidFill>
                <a:schemeClr val="tx1"/>
              </a:solidFill>
              <a:prstDash val="solid"/>
              <a:round/>
              <a:headEnd type="none" w="med" len="med"/>
              <a:tailEnd type="arrow"/>
            </a:ln>
            <a:effectLst/>
          </p:spPr>
        </p:cxnSp>
        <p:cxnSp>
          <p:nvCxnSpPr>
            <p:cNvPr id="142" name="Straight Arrow Connector 141"/>
            <p:cNvCxnSpPr/>
            <p:nvPr/>
          </p:nvCxnSpPr>
          <p:spPr bwMode="auto">
            <a:xfrm flipV="1">
              <a:off x="1627324" y="5313710"/>
              <a:ext cx="1084879" cy="684135"/>
            </a:xfrm>
            <a:prstGeom prst="straightConnector1">
              <a:avLst/>
            </a:prstGeom>
            <a:noFill/>
            <a:ln w="38100" cap="flat" cmpd="sng" algn="ctr">
              <a:solidFill>
                <a:schemeClr val="tx1"/>
              </a:solidFill>
              <a:prstDash val="solid"/>
              <a:round/>
              <a:headEnd type="none" w="med" len="med"/>
              <a:tailEnd type="arrow"/>
            </a:ln>
            <a:effectLst/>
          </p:spPr>
        </p:cxnSp>
      </p:grpSp>
      <p:grpSp>
        <p:nvGrpSpPr>
          <p:cNvPr id="143" name="Group 71"/>
          <p:cNvGrpSpPr/>
          <p:nvPr/>
        </p:nvGrpSpPr>
        <p:grpSpPr>
          <a:xfrm flipV="1">
            <a:off x="7927524" y="5185606"/>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44"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45"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46" name="Group 71"/>
          <p:cNvGrpSpPr/>
          <p:nvPr/>
        </p:nvGrpSpPr>
        <p:grpSpPr>
          <a:xfrm flipV="1">
            <a:off x="7700568" y="5326178"/>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47"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48"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49" name="Group 71"/>
          <p:cNvGrpSpPr/>
          <p:nvPr/>
        </p:nvGrpSpPr>
        <p:grpSpPr>
          <a:xfrm flipV="1">
            <a:off x="8099020" y="5771407"/>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50"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51"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52" name="Group 71"/>
          <p:cNvGrpSpPr/>
          <p:nvPr/>
        </p:nvGrpSpPr>
        <p:grpSpPr>
          <a:xfrm flipV="1">
            <a:off x="7309644" y="5480879"/>
            <a:ext cx="180115" cy="153191"/>
            <a:chOff x="3276600" y="3007773"/>
            <a:chExt cx="307975" cy="261938"/>
          </a:xfrm>
          <a:solidFill>
            <a:schemeClr val="bg1">
              <a:lumMod val="65000"/>
            </a:schemeClr>
          </a:solidFill>
          <a:effectLst>
            <a:glow rad="101600">
              <a:schemeClr val="accent3">
                <a:satMod val="175000"/>
                <a:alpha val="40000"/>
              </a:schemeClr>
            </a:glow>
          </a:effectLst>
        </p:grpSpPr>
        <p:sp>
          <p:nvSpPr>
            <p:cNvPr id="153" name="Oval 44"/>
            <p:cNvSpPr>
              <a:spLocks noChangeArrowheads="1"/>
            </p:cNvSpPr>
            <p:nvPr/>
          </p:nvSpPr>
          <p:spPr bwMode="auto">
            <a:xfrm>
              <a:off x="3276600" y="3007773"/>
              <a:ext cx="307975" cy="261938"/>
            </a:xfrm>
            <a:prstGeom prst="ellipse">
              <a:avLst/>
            </a:prstGeom>
            <a:grpFill/>
            <a:ln w="38100">
              <a:solidFill>
                <a:schemeClr val="tx1"/>
              </a:solidFill>
              <a:round/>
              <a:headEnd/>
              <a:tailEnd/>
            </a:ln>
            <a:effectLst/>
          </p:spPr>
          <p:txBody>
            <a:bodyPr wrap="none" anchor="ctr"/>
            <a:lstStyle/>
            <a:p>
              <a:endParaRPr lang="en-US" dirty="0"/>
            </a:p>
          </p:txBody>
        </p:sp>
        <p:sp>
          <p:nvSpPr>
            <p:cNvPr id="154" name="Oval 45"/>
            <p:cNvSpPr>
              <a:spLocks noChangeArrowheads="1"/>
            </p:cNvSpPr>
            <p:nvPr/>
          </p:nvSpPr>
          <p:spPr bwMode="auto">
            <a:xfrm>
              <a:off x="3482975" y="3071277"/>
              <a:ext cx="44450" cy="90488"/>
            </a:xfrm>
            <a:prstGeom prst="ellipse">
              <a:avLst/>
            </a:prstGeom>
            <a:grpFill/>
            <a:ln w="3175">
              <a:solidFill>
                <a:schemeClr val="tx1"/>
              </a:solidFill>
              <a:round/>
              <a:headEnd/>
              <a:tailEnd/>
            </a:ln>
            <a:effectLst/>
          </p:spPr>
          <p:txBody>
            <a:bodyPr wrap="none" anchor="ctr"/>
            <a:lstStyle/>
            <a:p>
              <a:endParaRPr lang="en-US" dirty="0"/>
            </a:p>
          </p:txBody>
        </p:sp>
      </p:grpSp>
      <p:grpSp>
        <p:nvGrpSpPr>
          <p:cNvPr id="155" name="Group 13"/>
          <p:cNvGrpSpPr>
            <a:grpSpLocks/>
          </p:cNvGrpSpPr>
          <p:nvPr/>
        </p:nvGrpSpPr>
        <p:grpSpPr bwMode="auto">
          <a:xfrm flipH="1">
            <a:off x="1842897" y="4358207"/>
            <a:ext cx="788987" cy="704850"/>
            <a:chOff x="864" y="1968"/>
            <a:chExt cx="912" cy="816"/>
          </a:xfrm>
          <a:effectLst>
            <a:glow rad="101600">
              <a:schemeClr val="accent3">
                <a:satMod val="175000"/>
                <a:alpha val="40000"/>
              </a:schemeClr>
            </a:glow>
          </a:effectLst>
        </p:grpSpPr>
        <p:sp>
          <p:nvSpPr>
            <p:cNvPr id="156"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7"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8"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9"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0"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61"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62"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63"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4"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5"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6"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67" name="Group 13"/>
          <p:cNvGrpSpPr>
            <a:grpSpLocks/>
          </p:cNvGrpSpPr>
          <p:nvPr/>
        </p:nvGrpSpPr>
        <p:grpSpPr bwMode="auto">
          <a:xfrm flipH="1">
            <a:off x="7850731" y="4358207"/>
            <a:ext cx="788987" cy="704850"/>
            <a:chOff x="864" y="1968"/>
            <a:chExt cx="912" cy="816"/>
          </a:xfrm>
          <a:effectLst>
            <a:glow rad="101600">
              <a:schemeClr val="accent3">
                <a:satMod val="175000"/>
                <a:alpha val="40000"/>
              </a:schemeClr>
            </a:glow>
          </a:effectLst>
        </p:grpSpPr>
        <p:sp>
          <p:nvSpPr>
            <p:cNvPr id="168"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69"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0"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1"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2"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3"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4"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50"/>
            </a:solidFill>
            <a:ln w="38100">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5"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6"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7"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sp>
          <p:nvSpPr>
            <p:cNvPr id="178"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00B050"/>
                </a:solidFill>
                <a:latin typeface="Arial" pitchFamily="34" charset="0"/>
              </a:endParaRPr>
            </a:p>
          </p:txBody>
        </p:sp>
      </p:grpSp>
      <p:grpSp>
        <p:nvGrpSpPr>
          <p:cNvPr id="179" name="Group 13"/>
          <p:cNvGrpSpPr>
            <a:grpSpLocks/>
          </p:cNvGrpSpPr>
          <p:nvPr/>
        </p:nvGrpSpPr>
        <p:grpSpPr bwMode="auto">
          <a:xfrm flipH="1">
            <a:off x="3758744" y="4358207"/>
            <a:ext cx="788987" cy="704850"/>
            <a:chOff x="864" y="1968"/>
            <a:chExt cx="912" cy="816"/>
          </a:xfrm>
          <a:effectLst>
            <a:glow rad="101600">
              <a:schemeClr val="accent3">
                <a:satMod val="175000"/>
                <a:alpha val="40000"/>
              </a:schemeClr>
            </a:glow>
          </a:effectLst>
        </p:grpSpPr>
        <p:sp>
          <p:nvSpPr>
            <p:cNvPr id="180"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1"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2"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3"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4"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85"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86"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dirty="0">
                <a:latin typeface="Arial" pitchFamily="34" charset="0"/>
              </a:endParaRPr>
            </a:p>
          </p:txBody>
        </p:sp>
        <p:sp>
          <p:nvSpPr>
            <p:cNvPr id="187"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8"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89"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90"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cxnSp>
        <p:nvCxnSpPr>
          <p:cNvPr id="7" name="Straight Arrow Connector 6"/>
          <p:cNvCxnSpPr/>
          <p:nvPr/>
        </p:nvCxnSpPr>
        <p:spPr bwMode="auto">
          <a:xfrm flipH="1">
            <a:off x="2631884" y="3106022"/>
            <a:ext cx="897351" cy="1032025"/>
          </a:xfrm>
          <a:prstGeom prst="straightConnector1">
            <a:avLst/>
          </a:prstGeom>
          <a:noFill/>
          <a:ln w="38100" cap="flat" cmpd="sng" algn="ctr">
            <a:solidFill>
              <a:schemeClr val="tx1"/>
            </a:solidFill>
            <a:prstDash val="solid"/>
            <a:round/>
            <a:headEnd type="none" w="med" len="med"/>
            <a:tailEnd type="arrow"/>
          </a:ln>
          <a:effectLst/>
        </p:spPr>
      </p:cxnSp>
      <p:cxnSp>
        <p:nvCxnSpPr>
          <p:cNvPr id="191" name="Straight Arrow Connector 190"/>
          <p:cNvCxnSpPr/>
          <p:nvPr/>
        </p:nvCxnSpPr>
        <p:spPr bwMode="auto">
          <a:xfrm>
            <a:off x="4194763" y="3196428"/>
            <a:ext cx="77641" cy="1032025"/>
          </a:xfrm>
          <a:prstGeom prst="straightConnector1">
            <a:avLst/>
          </a:prstGeom>
          <a:noFill/>
          <a:ln w="38100" cap="flat" cmpd="sng" algn="ctr">
            <a:solidFill>
              <a:schemeClr val="tx1"/>
            </a:solidFill>
            <a:prstDash val="solid"/>
            <a:round/>
            <a:headEnd type="none" w="med" len="med"/>
            <a:tailEnd type="arrow"/>
          </a:ln>
          <a:effectLst/>
        </p:spPr>
      </p:cxnSp>
      <p:cxnSp>
        <p:nvCxnSpPr>
          <p:cNvPr id="192" name="Straight Arrow Connector 191"/>
          <p:cNvCxnSpPr/>
          <p:nvPr/>
        </p:nvCxnSpPr>
        <p:spPr bwMode="auto">
          <a:xfrm>
            <a:off x="4550308" y="3106022"/>
            <a:ext cx="3240317" cy="1252185"/>
          </a:xfrm>
          <a:prstGeom prst="straightConnector1">
            <a:avLst/>
          </a:prstGeom>
          <a:noFill/>
          <a:ln w="38100" cap="flat" cmpd="sng" algn="ctr">
            <a:solidFill>
              <a:schemeClr val="tx1"/>
            </a:solidFill>
            <a:prstDash val="solid"/>
            <a:round/>
            <a:headEnd type="none" w="med" len="med"/>
            <a:tailEnd type="arrow"/>
          </a:ln>
          <a:effectLst/>
        </p:spPr>
      </p:cxnSp>
      <p:sp>
        <p:nvSpPr>
          <p:cNvPr id="193" name="Text Box 122"/>
          <p:cNvSpPr txBox="1">
            <a:spLocks noChangeArrowheads="1"/>
          </p:cNvSpPr>
          <p:nvPr/>
        </p:nvSpPr>
        <p:spPr bwMode="auto">
          <a:xfrm>
            <a:off x="1214783" y="2957358"/>
            <a:ext cx="6404317"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reducer sends </a:t>
            </a:r>
            <a:r>
              <a:rPr lang="en-US" sz="2800" i="1" dirty="0">
                <a:solidFill>
                  <a:schemeClr val="bg1"/>
                </a:solidFill>
                <a:latin typeface="Arial" pitchFamily="34" charset="0"/>
                <a:cs typeface="Arial" pitchFamily="34" charset="0"/>
              </a:rPr>
              <a:t>new centers</a:t>
            </a:r>
            <a:r>
              <a:rPr lang="en-US" sz="2800" dirty="0">
                <a:solidFill>
                  <a:schemeClr val="bg1"/>
                </a:solidFill>
                <a:latin typeface="Arial" pitchFamily="34" charset="0"/>
                <a:cs typeface="Arial" pitchFamily="34" charset="0"/>
              </a:rPr>
              <a:t> </a:t>
            </a:r>
            <a:r>
              <a:rPr lang="en-US" sz="2800" dirty="0">
                <a:solidFill>
                  <a:srgbClr val="FFFF00"/>
                </a:solidFill>
                <a:latin typeface="Arial" pitchFamily="34" charset="0"/>
                <a:cs typeface="Arial" pitchFamily="34" charset="0"/>
              </a:rPr>
              <a:t>to mappers</a:t>
            </a:r>
          </a:p>
        </p:txBody>
      </p:sp>
      <p:sp>
        <p:nvSpPr>
          <p:cNvPr id="194" name="Text Box 122"/>
          <p:cNvSpPr txBox="1">
            <a:spLocks noChangeArrowheads="1"/>
          </p:cNvSpPr>
          <p:nvPr/>
        </p:nvSpPr>
        <p:spPr bwMode="auto">
          <a:xfrm>
            <a:off x="945074" y="3714475"/>
            <a:ext cx="7003840"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process ends when centers become stable</a:t>
            </a:r>
          </a:p>
        </p:txBody>
      </p:sp>
      <p:sp>
        <p:nvSpPr>
          <p:cNvPr id="113" name="Rounded Rectangular Callout 112"/>
          <p:cNvSpPr/>
          <p:nvPr/>
        </p:nvSpPr>
        <p:spPr>
          <a:xfrm>
            <a:off x="5289599" y="1315478"/>
            <a:ext cx="1736255" cy="1532334"/>
          </a:xfrm>
          <a:prstGeom prst="wedgeRoundRectCallout">
            <a:avLst>
              <a:gd name="adj1" fmla="val -71128"/>
              <a:gd name="adj2" fmla="val 20675"/>
              <a:gd name="adj3" fmla="val 16667"/>
            </a:avLst>
          </a:prstGeom>
          <a:solidFill>
            <a:schemeClr val="tx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en-US" sz="2800" dirty="0">
                <a:solidFill>
                  <a:srgbClr val="FFFF00"/>
                </a:solidFill>
                <a:latin typeface="Arial" pitchFamily="34" charset="0"/>
                <a:cs typeface="Arial" pitchFamily="34" charset="0"/>
              </a:rPr>
              <a:t>0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0</a:t>
            </a:r>
            <a:r>
              <a:rPr lang="en-US" sz="2800" dirty="0">
                <a:solidFill>
                  <a:srgbClr val="FFFF00"/>
                </a:solidFill>
                <a:latin typeface="Arial"/>
                <a:cs typeface="Arial" pitchFamily="34" charset="0"/>
                <a:sym typeface="Symbol"/>
              </a:rPr>
              <a:t>’</a:t>
            </a:r>
            <a:endParaRPr lang="en-US" sz="2800" baseline="-25000" dirty="0">
              <a:solidFill>
                <a:srgbClr val="FFFF00"/>
              </a:solidFill>
              <a:latin typeface="Arial"/>
              <a:cs typeface="Arial" pitchFamily="34" charset="0"/>
              <a:sym typeface="Symbol"/>
            </a:endParaRPr>
          </a:p>
          <a:p>
            <a:pPr algn="ctr"/>
            <a:r>
              <a:rPr lang="en-US" sz="2800" dirty="0">
                <a:solidFill>
                  <a:srgbClr val="FFFF00"/>
                </a:solidFill>
                <a:latin typeface="Arial" pitchFamily="34" charset="0"/>
                <a:cs typeface="Arial" pitchFamily="34" charset="0"/>
              </a:rPr>
              <a:t>1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1</a:t>
            </a:r>
            <a:r>
              <a:rPr lang="en-US" sz="2800" dirty="0">
                <a:solidFill>
                  <a:srgbClr val="FFFF00"/>
                </a:solidFill>
                <a:latin typeface="Arial"/>
                <a:cs typeface="Arial" pitchFamily="34" charset="0"/>
                <a:sym typeface="Symbol"/>
              </a:rPr>
              <a:t>’</a:t>
            </a:r>
            <a:endParaRPr lang="en-US" sz="2800" baseline="-25000" dirty="0">
              <a:solidFill>
                <a:srgbClr val="FFFF00"/>
              </a:solidFill>
              <a:latin typeface="Arial"/>
              <a:cs typeface="Arial" pitchFamily="34" charset="0"/>
            </a:endParaRPr>
          </a:p>
          <a:p>
            <a:pPr algn="ctr"/>
            <a:r>
              <a:rPr lang="en-US" sz="2800" dirty="0">
                <a:solidFill>
                  <a:srgbClr val="FFFF00"/>
                </a:solidFill>
                <a:latin typeface="Arial" pitchFamily="34" charset="0"/>
                <a:cs typeface="Arial" pitchFamily="34" charset="0"/>
              </a:rPr>
              <a:t>2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a:cs typeface="Arial" pitchFamily="34" charset="0"/>
                <a:sym typeface="Symbol"/>
              </a:rPr>
              <a:t>c</a:t>
            </a:r>
            <a:r>
              <a:rPr lang="en-US" sz="2800" baseline="-25000" dirty="0">
                <a:solidFill>
                  <a:srgbClr val="FFFF00"/>
                </a:solidFill>
                <a:latin typeface="Arial"/>
                <a:cs typeface="Arial" pitchFamily="34" charset="0"/>
                <a:sym typeface="Symbol"/>
              </a:rPr>
              <a:t>2</a:t>
            </a:r>
            <a:r>
              <a:rPr lang="en-US" sz="2800" dirty="0">
                <a:solidFill>
                  <a:srgbClr val="FFFF00"/>
                </a:solidFill>
                <a:latin typeface="Arial"/>
                <a:cs typeface="Arial" pitchFamily="34" charset="0"/>
                <a:sym typeface="Symbol"/>
              </a:rPr>
              <a:t>’</a:t>
            </a:r>
            <a:endParaRPr lang="en-US" sz="28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02315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19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Recaptulate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47</a:t>
            </a:fld>
            <a:endParaRPr lang="en-US" dirty="0"/>
          </a:p>
        </p:txBody>
      </p:sp>
      <p:sp>
        <p:nvSpPr>
          <p:cNvPr id="5" name="Text Box 122"/>
          <p:cNvSpPr txBox="1">
            <a:spLocks noChangeArrowheads="1"/>
          </p:cNvSpPr>
          <p:nvPr/>
        </p:nvSpPr>
        <p:spPr bwMode="auto">
          <a:xfrm>
            <a:off x="1075299" y="1967240"/>
            <a:ext cx="425302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We saw two problems …</a:t>
            </a:r>
          </a:p>
        </p:txBody>
      </p:sp>
      <p:sp>
        <p:nvSpPr>
          <p:cNvPr id="6" name="Text Box 122"/>
          <p:cNvSpPr txBox="1">
            <a:spLocks noChangeArrowheads="1"/>
          </p:cNvSpPr>
          <p:nvPr/>
        </p:nvSpPr>
        <p:spPr bwMode="auto">
          <a:xfrm>
            <a:off x="1847632" y="2832562"/>
            <a:ext cx="4121641"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i="1" dirty="0">
                <a:solidFill>
                  <a:schemeClr val="bg1"/>
                </a:solidFill>
                <a:latin typeface="Arial" pitchFamily="34" charset="0"/>
                <a:cs typeface="Arial" pitchFamily="34" charset="0"/>
              </a:rPr>
              <a:t>wordcount</a:t>
            </a:r>
            <a:r>
              <a:rPr lang="en-US" sz="2800" dirty="0">
                <a:solidFill>
                  <a:srgbClr val="FFFF00"/>
                </a:solidFill>
                <a:latin typeface="Arial" pitchFamily="34" charset="0"/>
                <a:cs typeface="Arial" pitchFamily="34" charset="0"/>
              </a:rPr>
              <a:t> &amp; </a:t>
            </a:r>
            <a:r>
              <a:rPr lang="en-US" sz="2800" i="1" dirty="0">
                <a:solidFill>
                  <a:schemeClr val="bg1"/>
                </a:solidFill>
                <a:latin typeface="Arial" pitchFamily="34" charset="0"/>
                <a:cs typeface="Arial" pitchFamily="34" charset="0"/>
              </a:rPr>
              <a:t>k-means</a:t>
            </a:r>
            <a:r>
              <a:rPr lang="en-US" sz="2800" dirty="0">
                <a:solidFill>
                  <a:srgbClr val="FFFF00"/>
                </a:solidFill>
                <a:latin typeface="Arial" pitchFamily="34" charset="0"/>
                <a:cs typeface="Arial" pitchFamily="34" charset="0"/>
              </a:rPr>
              <a:t> …</a:t>
            </a:r>
          </a:p>
        </p:txBody>
      </p:sp>
      <p:sp>
        <p:nvSpPr>
          <p:cNvPr id="7" name="Text Box 122"/>
          <p:cNvSpPr txBox="1">
            <a:spLocks noChangeArrowheads="1"/>
          </p:cNvSpPr>
          <p:nvPr/>
        </p:nvSpPr>
        <p:spPr bwMode="auto">
          <a:xfrm>
            <a:off x="2619965" y="3697884"/>
            <a:ext cx="4745210" cy="523220"/>
          </a:xfrm>
          <a:prstGeom prst="rect">
            <a:avLst/>
          </a:prstGeom>
          <a:solidFill>
            <a:schemeClr val="tx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with similar parallel solutions</a:t>
            </a:r>
          </a:p>
        </p:txBody>
      </p:sp>
      <p:sp>
        <p:nvSpPr>
          <p:cNvPr id="8" name="Text Box 122"/>
          <p:cNvSpPr txBox="1">
            <a:spLocks noChangeArrowheads="1"/>
          </p:cNvSpPr>
          <p:nvPr/>
        </p:nvSpPr>
        <p:spPr bwMode="auto">
          <a:xfrm>
            <a:off x="3392298" y="4563206"/>
            <a:ext cx="3684022" cy="523220"/>
          </a:xfrm>
          <a:prstGeom prst="rect">
            <a:avLst/>
          </a:prstGeom>
          <a:solidFill>
            <a:schemeClr val="tx1">
              <a:alpha val="89999"/>
            </a:schemeClr>
          </a:solidFill>
          <a:ln w="38100" algn="ctr">
            <a:solidFill>
              <a:srgbClr val="7030A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i="1" dirty="0">
                <a:solidFill>
                  <a:schemeClr val="bg1"/>
                </a:solidFill>
                <a:latin typeface="Arial" pitchFamily="34" charset="0"/>
                <a:cs typeface="Arial" pitchFamily="34" charset="0"/>
              </a:rPr>
              <a:t>Map</a:t>
            </a:r>
            <a:r>
              <a:rPr lang="en-US" sz="2800" dirty="0">
                <a:solidFill>
                  <a:srgbClr val="FFFF00"/>
                </a:solidFill>
                <a:latin typeface="Arial" pitchFamily="34" charset="0"/>
                <a:cs typeface="Arial" pitchFamily="34" charset="0"/>
              </a:rPr>
              <a:t> part is parallel …</a:t>
            </a:r>
          </a:p>
        </p:txBody>
      </p:sp>
      <p:sp>
        <p:nvSpPr>
          <p:cNvPr id="9" name="Text Box 122"/>
          <p:cNvSpPr txBox="1">
            <a:spLocks noChangeArrowheads="1"/>
          </p:cNvSpPr>
          <p:nvPr/>
        </p:nvSpPr>
        <p:spPr bwMode="auto">
          <a:xfrm>
            <a:off x="4164631" y="5428528"/>
            <a:ext cx="4344459" cy="523220"/>
          </a:xfrm>
          <a:prstGeom prst="rect">
            <a:avLst/>
          </a:prstGeom>
          <a:solidFill>
            <a:schemeClr val="tx1">
              <a:alpha val="89999"/>
            </a:schemeClr>
          </a:solidFill>
          <a:ln w="38100" algn="ctr">
            <a:solidFill>
              <a:srgbClr val="FF66CC"/>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i="1" dirty="0">
                <a:solidFill>
                  <a:schemeClr val="bg1"/>
                </a:solidFill>
                <a:latin typeface="Arial" pitchFamily="34" charset="0"/>
                <a:cs typeface="Arial" pitchFamily="34" charset="0"/>
              </a:rPr>
              <a:t>Reduce</a:t>
            </a:r>
            <a:r>
              <a:rPr lang="en-US" sz="2800" dirty="0">
                <a:solidFill>
                  <a:srgbClr val="FFFF00"/>
                </a:solidFill>
                <a:latin typeface="Arial" pitchFamily="34" charset="0"/>
                <a:cs typeface="Arial" pitchFamily="34" charset="0"/>
              </a:rPr>
              <a:t> part is sequential.</a:t>
            </a:r>
          </a:p>
        </p:txBody>
      </p:sp>
    </p:spTree>
    <p:extLst>
      <p:ext uri="{BB962C8B-B14F-4D97-AF65-F5344CB8AC3E}">
        <p14:creationId xmlns:p14="http://schemas.microsoft.com/office/powerpoint/2010/main" val="395824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48</a:t>
            </a:fld>
            <a:endParaRPr lang="en-US" dirty="0"/>
          </a:p>
        </p:txBody>
      </p:sp>
      <p:pic>
        <p:nvPicPr>
          <p:cNvPr id="2050" name="Picture 2" descr="http://www.thinkgeek.com/images/products/frontsquare/dacb_stand_ba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429" y="224726"/>
            <a:ext cx="5997252" cy="5997252"/>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22"/>
          <p:cNvSpPr txBox="1">
            <a:spLocks noChangeArrowheads="1"/>
          </p:cNvSpPr>
          <p:nvPr/>
        </p:nvSpPr>
        <p:spPr bwMode="auto">
          <a:xfrm>
            <a:off x="2887097" y="4724893"/>
            <a:ext cx="3199915" cy="83099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4800" dirty="0">
                <a:solidFill>
                  <a:srgbClr val="FFFF00"/>
                </a:solidFill>
                <a:latin typeface="Arial" pitchFamily="34" charset="0"/>
                <a:cs typeface="Arial" pitchFamily="34" charset="0"/>
              </a:rPr>
              <a:t>abstraction</a:t>
            </a:r>
          </a:p>
        </p:txBody>
      </p:sp>
    </p:spTree>
    <p:extLst>
      <p:ext uri="{BB962C8B-B14F-4D97-AF65-F5344CB8AC3E}">
        <p14:creationId xmlns:p14="http://schemas.microsoft.com/office/powerpoint/2010/main" val="205757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tx1"/>
          </a:solidFill>
        </p:spPr>
        <p:txBody>
          <a:bodyPr/>
          <a:lstStyle/>
          <a:p>
            <a:r>
              <a:rPr lang="en-US" dirty="0"/>
              <a:t>Map Function</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10F936D8-AF66-474C-A042-597428A3F87F}" type="slidenum">
              <a:rPr lang="x-none" smtClean="0"/>
              <a:pPr>
                <a:defRPr/>
              </a:pPr>
              <a:t>49</a:t>
            </a:fld>
            <a:endParaRPr lang="en-US" dirty="0"/>
          </a:p>
        </p:txBody>
      </p:sp>
      <p:grpSp>
        <p:nvGrpSpPr>
          <p:cNvPr id="5" name="Group 13"/>
          <p:cNvGrpSpPr>
            <a:grpSpLocks/>
          </p:cNvGrpSpPr>
          <p:nvPr/>
        </p:nvGrpSpPr>
        <p:grpSpPr bwMode="auto">
          <a:xfrm flipH="1">
            <a:off x="3380192" y="2616328"/>
            <a:ext cx="1819360" cy="1625345"/>
            <a:chOff x="864" y="1968"/>
            <a:chExt cx="912" cy="816"/>
          </a:xfrm>
          <a:effectLst>
            <a:glow rad="101600">
              <a:schemeClr val="accent3">
                <a:satMod val="175000"/>
                <a:alpha val="40000"/>
              </a:schemeClr>
            </a:glow>
          </a:effectLst>
        </p:grpSpPr>
        <p:sp>
          <p:nvSpPr>
            <p:cNvPr id="6"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9"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2"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3"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4"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7" name="TextBox 16"/>
          <p:cNvSpPr txBox="1"/>
          <p:nvPr/>
        </p:nvSpPr>
        <p:spPr bwMode="auto">
          <a:xfrm>
            <a:off x="336246" y="3105835"/>
            <a:ext cx="1553630" cy="646331"/>
          </a:xfrm>
          <a:prstGeom prst="rect">
            <a:avLst/>
          </a:prstGeom>
          <a:no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r>
              <a:rPr lang="en-US" sz="3600" dirty="0">
                <a:solidFill>
                  <a:srgbClr val="FFFF00"/>
                </a:solidFill>
                <a:latin typeface="Arial"/>
                <a:cs typeface="Arial" pitchFamily="34" charset="0"/>
              </a:rPr>
              <a:t>k</a:t>
            </a:r>
            <a:r>
              <a:rPr lang="en-US" sz="3600" baseline="-25000" dirty="0">
                <a:solidFill>
                  <a:srgbClr val="FFFF00"/>
                </a:solidFill>
                <a:latin typeface="Arial"/>
                <a:cs typeface="Arial" pitchFamily="34" charset="0"/>
              </a:rPr>
              <a:t>1</a:t>
            </a:r>
            <a:r>
              <a:rPr lang="en-US" sz="3600" dirty="0">
                <a:solidFill>
                  <a:srgbClr val="FFFF00"/>
                </a:solidFill>
                <a:latin typeface="Arial" pitchFamily="34" charset="0"/>
                <a:cs typeface="Arial" pitchFamily="34" charset="0"/>
              </a:rPr>
              <a:t>, </a:t>
            </a:r>
            <a:r>
              <a:rPr lang="en-US" sz="3600" dirty="0">
                <a:solidFill>
                  <a:srgbClr val="FFFF00"/>
                </a:solidFill>
                <a:latin typeface="Arial"/>
                <a:cs typeface="Arial" pitchFamily="34" charset="0"/>
              </a:rPr>
              <a:t>v</a:t>
            </a:r>
            <a:r>
              <a:rPr lang="en-US" sz="3600" baseline="-25000" dirty="0">
                <a:solidFill>
                  <a:srgbClr val="FFFF00"/>
                </a:solidFill>
                <a:latin typeface="Arial"/>
                <a:cs typeface="Arial" pitchFamily="34" charset="0"/>
              </a:rPr>
              <a:t>1</a:t>
            </a:r>
            <a:r>
              <a:rPr lang="en-US" sz="3600" dirty="0">
                <a:solidFill>
                  <a:srgbClr val="FFFF00"/>
                </a:solidFill>
                <a:latin typeface="Arial" pitchFamily="34" charset="0"/>
                <a:cs typeface="Arial" pitchFamily="34" charset="0"/>
              </a:rPr>
              <a:t>)</a:t>
            </a:r>
          </a:p>
        </p:txBody>
      </p:sp>
      <p:sp>
        <p:nvSpPr>
          <p:cNvPr id="18" name="TextBox 17"/>
          <p:cNvSpPr txBox="1"/>
          <p:nvPr/>
        </p:nvSpPr>
        <p:spPr bwMode="auto">
          <a:xfrm>
            <a:off x="6689868" y="3105835"/>
            <a:ext cx="2117887" cy="646331"/>
          </a:xfrm>
          <a:prstGeom prst="rect">
            <a:avLst/>
          </a:prstGeom>
          <a:noFill/>
          <a:ln w="38100" algn="ctr">
            <a:noFill/>
            <a:miter lim="800000"/>
            <a:headEnd/>
            <a:tailEnd/>
          </a:ln>
          <a:effectLst/>
        </p:spPr>
        <p:txBody>
          <a:bodyPr wrap="none" rtlCol="0">
            <a:spAutoFit/>
          </a:bodyPr>
          <a:lstStyle/>
          <a:p>
            <a:pPr algn="l"/>
            <a:r>
              <a:rPr lang="en-US" sz="3600" dirty="0">
                <a:solidFill>
                  <a:srgbClr val="FFFF00"/>
                </a:solidFill>
                <a:latin typeface="Arial"/>
                <a:cs typeface="Arial" pitchFamily="34" charset="0"/>
              </a:rPr>
              <a:t>list(k</a:t>
            </a:r>
            <a:r>
              <a:rPr lang="en-US" sz="3600" baseline="-25000" dirty="0">
                <a:solidFill>
                  <a:srgbClr val="FFFF00"/>
                </a:solidFill>
                <a:latin typeface="Arial"/>
                <a:cs typeface="Arial" pitchFamily="34" charset="0"/>
              </a:rPr>
              <a:t>2</a:t>
            </a:r>
            <a:r>
              <a:rPr lang="en-US" sz="3600" dirty="0">
                <a:solidFill>
                  <a:srgbClr val="FFFF00"/>
                </a:solidFill>
                <a:latin typeface="Arial"/>
                <a:cs typeface="Arial" pitchFamily="34" charset="0"/>
              </a:rPr>
              <a:t>, v</a:t>
            </a:r>
            <a:r>
              <a:rPr lang="en-US" sz="3600" baseline="-25000" dirty="0">
                <a:solidFill>
                  <a:srgbClr val="FFFF00"/>
                </a:solidFill>
                <a:latin typeface="Arial"/>
                <a:cs typeface="Arial" pitchFamily="34" charset="0"/>
              </a:rPr>
              <a:t>2</a:t>
            </a:r>
            <a:r>
              <a:rPr lang="en-US" sz="3600" dirty="0">
                <a:solidFill>
                  <a:srgbClr val="FFFF00"/>
                </a:solidFill>
                <a:latin typeface="Arial" pitchFamily="34" charset="0"/>
                <a:cs typeface="Arial" pitchFamily="34" charset="0"/>
              </a:rPr>
              <a:t>)</a:t>
            </a:r>
          </a:p>
        </p:txBody>
      </p:sp>
      <p:sp>
        <p:nvSpPr>
          <p:cNvPr id="19" name="Right Arrow 18"/>
          <p:cNvSpPr/>
          <p:nvPr/>
        </p:nvSpPr>
        <p:spPr bwMode="auto">
          <a:xfrm>
            <a:off x="2263075" y="2978889"/>
            <a:ext cx="743919" cy="900223"/>
          </a:xfrm>
          <a:prstGeom prst="rightArrow">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20" name="Right Arrow 19"/>
          <p:cNvSpPr/>
          <p:nvPr/>
        </p:nvSpPr>
        <p:spPr bwMode="auto">
          <a:xfrm>
            <a:off x="5572750" y="2978889"/>
            <a:ext cx="743919" cy="900223"/>
          </a:xfrm>
          <a:prstGeom prst="rightArrow">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
        <p:nvSpPr>
          <p:cNvPr id="22" name="Text Box 122"/>
          <p:cNvSpPr txBox="1">
            <a:spLocks noChangeArrowheads="1"/>
          </p:cNvSpPr>
          <p:nvPr/>
        </p:nvSpPr>
        <p:spPr bwMode="auto">
          <a:xfrm>
            <a:off x="336246" y="4317873"/>
            <a:ext cx="2323072"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doc, contents</a:t>
            </a:r>
          </a:p>
        </p:txBody>
      </p:sp>
      <p:sp>
        <p:nvSpPr>
          <p:cNvPr id="23" name="Text Box 122"/>
          <p:cNvSpPr txBox="1">
            <a:spLocks noChangeArrowheads="1"/>
          </p:cNvSpPr>
          <p:nvPr/>
        </p:nvSpPr>
        <p:spPr bwMode="auto">
          <a:xfrm>
            <a:off x="6621885" y="4241673"/>
            <a:ext cx="2044149"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word, count</a:t>
            </a:r>
          </a:p>
        </p:txBody>
      </p:sp>
      <p:sp>
        <p:nvSpPr>
          <p:cNvPr id="24" name="Text Box 122"/>
          <p:cNvSpPr txBox="1">
            <a:spLocks noChangeArrowheads="1"/>
          </p:cNvSpPr>
          <p:nvPr/>
        </p:nvSpPr>
        <p:spPr bwMode="auto">
          <a:xfrm>
            <a:off x="336246" y="5207746"/>
            <a:ext cx="2901756" cy="523220"/>
          </a:xfrm>
          <a:prstGeom prst="rect">
            <a:avLst/>
          </a:prstGeom>
          <a:solidFill>
            <a:schemeClr val="tx1"/>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cluster ID, center</a:t>
            </a:r>
          </a:p>
        </p:txBody>
      </p:sp>
      <p:sp>
        <p:nvSpPr>
          <p:cNvPr id="25" name="Text Box 122"/>
          <p:cNvSpPr txBox="1">
            <a:spLocks noChangeArrowheads="1"/>
          </p:cNvSpPr>
          <p:nvPr/>
        </p:nvSpPr>
        <p:spPr bwMode="auto">
          <a:xfrm>
            <a:off x="5983889" y="5131546"/>
            <a:ext cx="2682145" cy="523220"/>
          </a:xfrm>
          <a:prstGeom prst="rect">
            <a:avLst/>
          </a:prstGeom>
          <a:solidFill>
            <a:schemeClr val="tx1"/>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point, cluster ID</a:t>
            </a:r>
          </a:p>
        </p:txBody>
      </p:sp>
    </p:spTree>
    <p:extLst>
      <p:ext uri="{BB962C8B-B14F-4D97-AF65-F5344CB8AC3E}">
        <p14:creationId xmlns:p14="http://schemas.microsoft.com/office/powerpoint/2010/main" val="352309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Reduce Function</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10F936D8-AF66-474C-A042-597428A3F87F}" type="slidenum">
              <a:rPr lang="x-none" smtClean="0"/>
              <a:pPr>
                <a:defRPr/>
              </a:pPr>
              <a:t>50</a:t>
            </a:fld>
            <a:endParaRPr lang="en-US" dirty="0"/>
          </a:p>
        </p:txBody>
      </p:sp>
      <p:grpSp>
        <p:nvGrpSpPr>
          <p:cNvPr id="5" name="Group 13"/>
          <p:cNvGrpSpPr>
            <a:grpSpLocks/>
          </p:cNvGrpSpPr>
          <p:nvPr/>
        </p:nvGrpSpPr>
        <p:grpSpPr bwMode="auto">
          <a:xfrm flipH="1">
            <a:off x="4145625" y="2616328"/>
            <a:ext cx="1819360" cy="1625345"/>
            <a:chOff x="864" y="1968"/>
            <a:chExt cx="912" cy="816"/>
          </a:xfrm>
          <a:effectLst>
            <a:glow rad="101600">
              <a:schemeClr val="accent3">
                <a:satMod val="175000"/>
                <a:alpha val="40000"/>
              </a:schemeClr>
            </a:glow>
          </a:effectLst>
        </p:grpSpPr>
        <p:sp>
          <p:nvSpPr>
            <p:cNvPr id="6" name="Freeform 14"/>
            <p:cNvSpPr>
              <a:spLocks/>
            </p:cNvSpPr>
            <p:nvPr/>
          </p:nvSpPr>
          <p:spPr bwMode="auto">
            <a:xfrm>
              <a:off x="1632"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 name="Freeform 15"/>
            <p:cNvSpPr>
              <a:spLocks/>
            </p:cNvSpPr>
            <p:nvPr/>
          </p:nvSpPr>
          <p:spPr bwMode="auto">
            <a:xfrm>
              <a:off x="1488"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 name="Freeform 16"/>
            <p:cNvSpPr>
              <a:spLocks/>
            </p:cNvSpPr>
            <p:nvPr/>
          </p:nvSpPr>
          <p:spPr bwMode="auto">
            <a:xfrm>
              <a:off x="1344" y="201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9" name="Freeform 17"/>
            <p:cNvSpPr>
              <a:spLocks/>
            </p:cNvSpPr>
            <p:nvPr/>
          </p:nvSpPr>
          <p:spPr bwMode="auto">
            <a:xfrm>
              <a:off x="1200" y="1968"/>
              <a:ext cx="144" cy="288"/>
            </a:xfrm>
            <a:custGeom>
              <a:avLst/>
              <a:gdLst>
                <a:gd name="T0" fmla="*/ 0 w 144"/>
                <a:gd name="T1" fmla="*/ 9 h 336"/>
                <a:gd name="T2" fmla="*/ 96 w 144"/>
                <a:gd name="T3" fmla="*/ 0 h 336"/>
                <a:gd name="T4" fmla="*/ 144 w 144"/>
                <a:gd name="T5" fmla="*/ 9 h 336"/>
                <a:gd name="T6" fmla="*/ 144 w 144"/>
                <a:gd name="T7" fmla="*/ 63 h 336"/>
                <a:gd name="T8" fmla="*/ 96 w 144"/>
                <a:gd name="T9" fmla="*/ 54 h 336"/>
                <a:gd name="T10" fmla="*/ 96 w 144"/>
                <a:gd name="T11" fmla="*/ 18 h 336"/>
                <a:gd name="T12" fmla="*/ 0 w 144"/>
                <a:gd name="T13" fmla="*/ 27 h 336"/>
                <a:gd name="T14" fmla="*/ 0 w 144"/>
                <a:gd name="T15" fmla="*/ 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18"/>
            <p:cNvSpPr>
              <a:spLocks/>
            </p:cNvSpPr>
            <p:nvPr/>
          </p:nvSpPr>
          <p:spPr bwMode="auto">
            <a:xfrm>
              <a:off x="939" y="196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11" name="Freeform 19"/>
            <p:cNvSpPr>
              <a:spLocks/>
            </p:cNvSpPr>
            <p:nvPr/>
          </p:nvSpPr>
          <p:spPr bwMode="auto">
            <a:xfrm>
              <a:off x="949" y="206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12" name="Freeform 20"/>
            <p:cNvSpPr>
              <a:spLocks/>
            </p:cNvSpPr>
            <p:nvPr/>
          </p:nvSpPr>
          <p:spPr bwMode="auto">
            <a:xfrm>
              <a:off x="1424" y="230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sp>
          <p:nvSpPr>
            <p:cNvPr id="13" name="Freeform 21"/>
            <p:cNvSpPr>
              <a:spLocks/>
            </p:cNvSpPr>
            <p:nvPr/>
          </p:nvSpPr>
          <p:spPr bwMode="auto">
            <a:xfrm>
              <a:off x="1200" y="2448"/>
              <a:ext cx="240" cy="336"/>
            </a:xfrm>
            <a:custGeom>
              <a:avLst/>
              <a:gdLst>
                <a:gd name="T0" fmla="*/ 5 w 336"/>
                <a:gd name="T1" fmla="*/ 0 h 432"/>
                <a:gd name="T2" fmla="*/ 8 w 336"/>
                <a:gd name="T3" fmla="*/ 5 h 432"/>
                <a:gd name="T4" fmla="*/ 2 w 336"/>
                <a:gd name="T5" fmla="*/ 9 h 432"/>
                <a:gd name="T6" fmla="*/ 2 w 336"/>
                <a:gd name="T7" fmla="*/ 27 h 432"/>
                <a:gd name="T8" fmla="*/ 0 w 336"/>
                <a:gd name="T9" fmla="*/ 21 h 432"/>
                <a:gd name="T10" fmla="*/ 0 w 336"/>
                <a:gd name="T11" fmla="*/ 3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4" name="Freeform 22"/>
            <p:cNvSpPr>
              <a:spLocks/>
            </p:cNvSpPr>
            <p:nvPr/>
          </p:nvSpPr>
          <p:spPr bwMode="auto">
            <a:xfrm>
              <a:off x="1056" y="2352"/>
              <a:ext cx="240" cy="288"/>
            </a:xfrm>
            <a:custGeom>
              <a:avLst/>
              <a:gdLst>
                <a:gd name="T0" fmla="*/ 5 w 336"/>
                <a:gd name="T1" fmla="*/ 0 h 432"/>
                <a:gd name="T2" fmla="*/ 8 w 336"/>
                <a:gd name="T3" fmla="*/ 1 h 432"/>
                <a:gd name="T4" fmla="*/ 2 w 336"/>
                <a:gd name="T5" fmla="*/ 2 h 432"/>
                <a:gd name="T6" fmla="*/ 2 w 336"/>
                <a:gd name="T7" fmla="*/ 5 h 432"/>
                <a:gd name="T8" fmla="*/ 0 w 336"/>
                <a:gd name="T9" fmla="*/ 4 h 432"/>
                <a:gd name="T10" fmla="*/ 0 w 336"/>
                <a:gd name="T11" fmla="*/ 1 h 432"/>
                <a:gd name="T12" fmla="*/ 5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5" name="Freeform 23"/>
            <p:cNvSpPr>
              <a:spLocks/>
            </p:cNvSpPr>
            <p:nvPr/>
          </p:nvSpPr>
          <p:spPr bwMode="auto">
            <a:xfrm>
              <a:off x="960" y="2256"/>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 name="Freeform 24"/>
            <p:cNvSpPr>
              <a:spLocks/>
            </p:cNvSpPr>
            <p:nvPr/>
          </p:nvSpPr>
          <p:spPr bwMode="auto">
            <a:xfrm>
              <a:off x="864" y="2160"/>
              <a:ext cx="192" cy="288"/>
            </a:xfrm>
            <a:custGeom>
              <a:avLst/>
              <a:gdLst>
                <a:gd name="T0" fmla="*/ 1 w 336"/>
                <a:gd name="T1" fmla="*/ 0 h 432"/>
                <a:gd name="T2" fmla="*/ 1 w 336"/>
                <a:gd name="T3" fmla="*/ 1 h 432"/>
                <a:gd name="T4" fmla="*/ 1 w 336"/>
                <a:gd name="T5" fmla="*/ 2 h 432"/>
                <a:gd name="T6" fmla="*/ 1 w 336"/>
                <a:gd name="T7" fmla="*/ 5 h 432"/>
                <a:gd name="T8" fmla="*/ 0 w 336"/>
                <a:gd name="T9" fmla="*/ 4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7" name="TextBox 16"/>
          <p:cNvSpPr txBox="1"/>
          <p:nvPr/>
        </p:nvSpPr>
        <p:spPr bwMode="auto">
          <a:xfrm>
            <a:off x="665662" y="3105835"/>
            <a:ext cx="2425664" cy="646331"/>
          </a:xfrm>
          <a:prstGeom prst="rect">
            <a:avLst/>
          </a:prstGeom>
          <a:noFill/>
          <a:ln w="38100" algn="ctr">
            <a:noFill/>
            <a:miter lim="800000"/>
            <a:headEnd/>
            <a:tailEnd/>
          </a:ln>
          <a:effectLst/>
        </p:spPr>
        <p:txBody>
          <a:bodyPr wrap="none" rtlCol="0">
            <a:spAutoFit/>
          </a:bodyPr>
          <a:lstStyle/>
          <a:p>
            <a:pPr algn="l"/>
            <a:r>
              <a:rPr lang="en-US" sz="3600" dirty="0">
                <a:solidFill>
                  <a:srgbClr val="FFFF00"/>
                </a:solidFill>
                <a:latin typeface="Arial" pitchFamily="34" charset="0"/>
                <a:cs typeface="Arial" pitchFamily="34" charset="0"/>
              </a:rPr>
              <a:t>(</a:t>
            </a:r>
            <a:r>
              <a:rPr lang="en-US" sz="3600" dirty="0">
                <a:solidFill>
                  <a:srgbClr val="FFFF00"/>
                </a:solidFill>
                <a:latin typeface="Arial"/>
                <a:cs typeface="Arial" pitchFamily="34" charset="0"/>
              </a:rPr>
              <a:t>k</a:t>
            </a:r>
            <a:r>
              <a:rPr lang="en-US" sz="3600" baseline="-25000" dirty="0">
                <a:solidFill>
                  <a:srgbClr val="FFFF00"/>
                </a:solidFill>
                <a:latin typeface="Arial"/>
                <a:cs typeface="Arial" pitchFamily="34" charset="0"/>
              </a:rPr>
              <a:t>2</a:t>
            </a:r>
            <a:r>
              <a:rPr lang="en-US" sz="3600" dirty="0">
                <a:solidFill>
                  <a:srgbClr val="FFFF00"/>
                </a:solidFill>
                <a:latin typeface="Arial" pitchFamily="34" charset="0"/>
                <a:cs typeface="Arial" pitchFamily="34" charset="0"/>
              </a:rPr>
              <a:t>, list(</a:t>
            </a:r>
            <a:r>
              <a:rPr lang="en-US" sz="3600" dirty="0">
                <a:solidFill>
                  <a:srgbClr val="FFFF00"/>
                </a:solidFill>
                <a:latin typeface="Arial"/>
                <a:cs typeface="Arial" pitchFamily="34" charset="0"/>
              </a:rPr>
              <a:t>v</a:t>
            </a:r>
            <a:r>
              <a:rPr lang="en-US" sz="3600" baseline="-25000" dirty="0">
                <a:solidFill>
                  <a:srgbClr val="FFFF00"/>
                </a:solidFill>
                <a:latin typeface="Arial"/>
                <a:cs typeface="Arial" pitchFamily="34" charset="0"/>
              </a:rPr>
              <a:t>2</a:t>
            </a:r>
            <a:r>
              <a:rPr lang="en-US" sz="3600" dirty="0">
                <a:solidFill>
                  <a:srgbClr val="FFFF00"/>
                </a:solidFill>
                <a:latin typeface="Arial" pitchFamily="34" charset="0"/>
                <a:cs typeface="Arial" pitchFamily="34" charset="0"/>
              </a:rPr>
              <a:t>))</a:t>
            </a:r>
          </a:p>
        </p:txBody>
      </p:sp>
      <p:sp>
        <p:nvSpPr>
          <p:cNvPr id="18" name="TextBox 17"/>
          <p:cNvSpPr txBox="1"/>
          <p:nvPr/>
        </p:nvSpPr>
        <p:spPr bwMode="auto">
          <a:xfrm>
            <a:off x="7019284" y="3105835"/>
            <a:ext cx="1459054" cy="646331"/>
          </a:xfrm>
          <a:prstGeom prst="rect">
            <a:avLst/>
          </a:prstGeom>
          <a:noFill/>
          <a:ln w="38100" algn="ctr">
            <a:noFill/>
            <a:miter lim="800000"/>
            <a:headEnd/>
            <a:tailEnd/>
          </a:ln>
          <a:effectLst/>
        </p:spPr>
        <p:txBody>
          <a:bodyPr wrap="none" rtlCol="0">
            <a:spAutoFit/>
          </a:bodyPr>
          <a:lstStyle/>
          <a:p>
            <a:pPr algn="l"/>
            <a:r>
              <a:rPr lang="en-US" sz="3600" dirty="0">
                <a:solidFill>
                  <a:srgbClr val="FFFF00"/>
                </a:solidFill>
                <a:latin typeface="Arial"/>
                <a:cs typeface="Arial" pitchFamily="34" charset="0"/>
              </a:rPr>
              <a:t>list(v</a:t>
            </a:r>
            <a:r>
              <a:rPr lang="en-US" sz="3600" baseline="-25000" dirty="0">
                <a:solidFill>
                  <a:srgbClr val="FFFF00"/>
                </a:solidFill>
                <a:latin typeface="Arial"/>
                <a:cs typeface="Arial" pitchFamily="34" charset="0"/>
              </a:rPr>
              <a:t>2</a:t>
            </a:r>
            <a:r>
              <a:rPr lang="en-US" sz="3600" dirty="0">
                <a:solidFill>
                  <a:srgbClr val="FFFF00"/>
                </a:solidFill>
                <a:latin typeface="Arial" pitchFamily="34" charset="0"/>
                <a:cs typeface="Arial" pitchFamily="34" charset="0"/>
              </a:rPr>
              <a:t>)</a:t>
            </a:r>
          </a:p>
        </p:txBody>
      </p:sp>
      <p:sp>
        <p:nvSpPr>
          <p:cNvPr id="19" name="Right Arrow 18"/>
          <p:cNvSpPr/>
          <p:nvPr/>
        </p:nvSpPr>
        <p:spPr bwMode="auto">
          <a:xfrm>
            <a:off x="3246516" y="2978889"/>
            <a:ext cx="743919" cy="900223"/>
          </a:xfrm>
          <a:prstGeom prst="rightArrow">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20" name="Right Arrow 19"/>
          <p:cNvSpPr/>
          <p:nvPr/>
        </p:nvSpPr>
        <p:spPr bwMode="auto">
          <a:xfrm>
            <a:off x="6120175" y="2978889"/>
            <a:ext cx="743919" cy="900223"/>
          </a:xfrm>
          <a:prstGeom prst="rightArrow">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
        <p:nvSpPr>
          <p:cNvPr id="22" name="Text Box 122"/>
          <p:cNvSpPr txBox="1">
            <a:spLocks noChangeArrowheads="1"/>
          </p:cNvSpPr>
          <p:nvPr/>
        </p:nvSpPr>
        <p:spPr bwMode="auto">
          <a:xfrm>
            <a:off x="336246" y="4317873"/>
            <a:ext cx="316144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word, list of counts</a:t>
            </a:r>
          </a:p>
        </p:txBody>
      </p:sp>
      <p:sp>
        <p:nvSpPr>
          <p:cNvPr id="23" name="Text Box 122"/>
          <p:cNvSpPr txBox="1">
            <a:spLocks noChangeArrowheads="1"/>
          </p:cNvSpPr>
          <p:nvPr/>
        </p:nvSpPr>
        <p:spPr bwMode="auto">
          <a:xfrm>
            <a:off x="7443279" y="4241673"/>
            <a:ext cx="106471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count</a:t>
            </a:r>
          </a:p>
        </p:txBody>
      </p:sp>
      <p:sp>
        <p:nvSpPr>
          <p:cNvPr id="24" name="Text Box 122"/>
          <p:cNvSpPr txBox="1">
            <a:spLocks noChangeArrowheads="1"/>
          </p:cNvSpPr>
          <p:nvPr/>
        </p:nvSpPr>
        <p:spPr bwMode="auto">
          <a:xfrm>
            <a:off x="336246" y="5198693"/>
            <a:ext cx="3799438"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cluster ID, list of points</a:t>
            </a:r>
          </a:p>
        </p:txBody>
      </p:sp>
      <p:sp>
        <p:nvSpPr>
          <p:cNvPr id="25" name="Text Box 122"/>
          <p:cNvSpPr txBox="1">
            <a:spLocks noChangeArrowheads="1"/>
          </p:cNvSpPr>
          <p:nvPr/>
        </p:nvSpPr>
        <p:spPr bwMode="auto">
          <a:xfrm>
            <a:off x="5412702" y="5122493"/>
            <a:ext cx="3103735"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new cluster center</a:t>
            </a:r>
          </a:p>
        </p:txBody>
      </p:sp>
      <p:sp>
        <p:nvSpPr>
          <p:cNvPr id="21" name="Right Arrow 19">
            <a:extLst>
              <a:ext uri="{FF2B5EF4-FFF2-40B4-BE49-F238E27FC236}">
                <a16:creationId xmlns:a16="http://schemas.microsoft.com/office/drawing/2014/main" id="{15AB26B6-3878-A999-36DC-8DA981EA2460}"/>
              </a:ext>
            </a:extLst>
          </p:cNvPr>
          <p:cNvSpPr/>
          <p:nvPr/>
        </p:nvSpPr>
        <p:spPr bwMode="auto">
          <a:xfrm>
            <a:off x="6209453" y="2978889"/>
            <a:ext cx="743919" cy="900223"/>
          </a:xfrm>
          <a:prstGeom prst="rightArrow">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Tree>
    <p:extLst>
      <p:ext uri="{BB962C8B-B14F-4D97-AF65-F5344CB8AC3E}">
        <p14:creationId xmlns:p14="http://schemas.microsoft.com/office/powerpoint/2010/main" val="17336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51</a:t>
            </a:fld>
            <a:endParaRPr lang="en-US" dirty="0"/>
          </a:p>
        </p:txBody>
      </p:sp>
      <p:sp>
        <p:nvSpPr>
          <p:cNvPr id="5" name="Text Box 122"/>
          <p:cNvSpPr txBox="1">
            <a:spLocks noChangeArrowheads="1"/>
          </p:cNvSpPr>
          <p:nvPr/>
        </p:nvSpPr>
        <p:spPr bwMode="auto">
          <a:xfrm>
            <a:off x="729281" y="1692585"/>
            <a:ext cx="280397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Distributed Grep</a:t>
            </a:r>
          </a:p>
        </p:txBody>
      </p:sp>
      <p:sp>
        <p:nvSpPr>
          <p:cNvPr id="6" name="Text Box 122"/>
          <p:cNvSpPr txBox="1">
            <a:spLocks noChangeArrowheads="1"/>
          </p:cNvSpPr>
          <p:nvPr/>
        </p:nvSpPr>
        <p:spPr bwMode="auto">
          <a:xfrm>
            <a:off x="1638984" y="2574853"/>
            <a:ext cx="984565"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Map:</a:t>
            </a:r>
          </a:p>
        </p:txBody>
      </p:sp>
      <p:sp>
        <p:nvSpPr>
          <p:cNvPr id="7" name="Text Box 122"/>
          <p:cNvSpPr txBox="1">
            <a:spLocks noChangeArrowheads="1"/>
          </p:cNvSpPr>
          <p:nvPr/>
        </p:nvSpPr>
        <p:spPr bwMode="auto">
          <a:xfrm>
            <a:off x="2253819" y="3098073"/>
            <a:ext cx="2824812" cy="523220"/>
          </a:xfrm>
          <a:prstGeom prst="rect">
            <a:avLst/>
          </a:prstGeom>
          <a:solidFill>
            <a:schemeClr val="tx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line of document</a:t>
            </a:r>
          </a:p>
        </p:txBody>
      </p:sp>
      <p:sp>
        <p:nvSpPr>
          <p:cNvPr id="9" name="Text Box 122"/>
          <p:cNvSpPr txBox="1">
            <a:spLocks noChangeArrowheads="1"/>
          </p:cNvSpPr>
          <p:nvPr/>
        </p:nvSpPr>
        <p:spPr bwMode="auto">
          <a:xfrm>
            <a:off x="1638984" y="4091257"/>
            <a:ext cx="1524776"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Reduce:</a:t>
            </a:r>
          </a:p>
        </p:txBody>
      </p:sp>
      <p:sp>
        <p:nvSpPr>
          <p:cNvPr id="10" name="Text Box 122"/>
          <p:cNvSpPr txBox="1">
            <a:spLocks noChangeArrowheads="1"/>
          </p:cNvSpPr>
          <p:nvPr/>
        </p:nvSpPr>
        <p:spPr bwMode="auto">
          <a:xfrm>
            <a:off x="2253819" y="4614477"/>
            <a:ext cx="3223959" cy="523220"/>
          </a:xfrm>
          <a:prstGeom prst="rect">
            <a:avLst/>
          </a:prstGeom>
          <a:solidFill>
            <a:schemeClr val="tx1">
              <a:alpha val="89999"/>
            </a:schemeClr>
          </a:solidFill>
          <a:ln w="38100" algn="ctr">
            <a:solidFill>
              <a:srgbClr val="FF99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copy line to display</a:t>
            </a:r>
          </a:p>
        </p:txBody>
      </p:sp>
    </p:spTree>
    <p:extLst>
      <p:ext uri="{BB962C8B-B14F-4D97-AF65-F5344CB8AC3E}">
        <p14:creationId xmlns:p14="http://schemas.microsoft.com/office/powerpoint/2010/main" val="354074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52</a:t>
            </a:fld>
            <a:endParaRPr lang="en-US" dirty="0"/>
          </a:p>
        </p:txBody>
      </p:sp>
      <p:sp>
        <p:nvSpPr>
          <p:cNvPr id="5" name="Text Box 122"/>
          <p:cNvSpPr txBox="1">
            <a:spLocks noChangeArrowheads="1"/>
          </p:cNvSpPr>
          <p:nvPr/>
        </p:nvSpPr>
        <p:spPr bwMode="auto">
          <a:xfrm>
            <a:off x="729281" y="1692585"/>
            <a:ext cx="402757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URL  Access Frequency</a:t>
            </a:r>
          </a:p>
        </p:txBody>
      </p:sp>
      <p:sp>
        <p:nvSpPr>
          <p:cNvPr id="6" name="Text Box 122"/>
          <p:cNvSpPr txBox="1">
            <a:spLocks noChangeArrowheads="1"/>
          </p:cNvSpPr>
          <p:nvPr/>
        </p:nvSpPr>
        <p:spPr bwMode="auto">
          <a:xfrm>
            <a:off x="1638984" y="2574853"/>
            <a:ext cx="984565"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Map:</a:t>
            </a:r>
          </a:p>
        </p:txBody>
      </p:sp>
      <p:sp>
        <p:nvSpPr>
          <p:cNvPr id="7" name="Text Box 122"/>
          <p:cNvSpPr txBox="1">
            <a:spLocks noChangeArrowheads="1"/>
          </p:cNvSpPr>
          <p:nvPr/>
        </p:nvSpPr>
        <p:spPr bwMode="auto">
          <a:xfrm>
            <a:off x="2253819" y="3098073"/>
            <a:ext cx="3063659" cy="523220"/>
          </a:xfrm>
          <a:prstGeom prst="rect">
            <a:avLst/>
          </a:prstGeom>
          <a:solidFill>
            <a:schemeClr val="tx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(URL, local count)</a:t>
            </a:r>
          </a:p>
        </p:txBody>
      </p:sp>
      <p:sp>
        <p:nvSpPr>
          <p:cNvPr id="9" name="Text Box 122"/>
          <p:cNvSpPr txBox="1">
            <a:spLocks noChangeArrowheads="1"/>
          </p:cNvSpPr>
          <p:nvPr/>
        </p:nvSpPr>
        <p:spPr bwMode="auto">
          <a:xfrm>
            <a:off x="1638984" y="4091257"/>
            <a:ext cx="1524776"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Reduce:</a:t>
            </a:r>
          </a:p>
        </p:txBody>
      </p:sp>
      <p:sp>
        <p:nvSpPr>
          <p:cNvPr id="10" name="Text Box 122"/>
          <p:cNvSpPr txBox="1">
            <a:spLocks noChangeArrowheads="1"/>
          </p:cNvSpPr>
          <p:nvPr/>
        </p:nvSpPr>
        <p:spPr bwMode="auto">
          <a:xfrm>
            <a:off x="2253819" y="4614477"/>
            <a:ext cx="3002745" cy="523220"/>
          </a:xfrm>
          <a:prstGeom prst="rect">
            <a:avLst/>
          </a:prstGeom>
          <a:solidFill>
            <a:schemeClr val="tx1">
              <a:alpha val="89999"/>
            </a:schemeClr>
          </a:solidFill>
          <a:ln w="38100" algn="ctr">
            <a:solidFill>
              <a:srgbClr val="FF99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(URL, total count)</a:t>
            </a:r>
          </a:p>
        </p:txBody>
      </p:sp>
    </p:spTree>
    <p:extLst>
      <p:ext uri="{BB962C8B-B14F-4D97-AF65-F5344CB8AC3E}">
        <p14:creationId xmlns:p14="http://schemas.microsoft.com/office/powerpoint/2010/main" val="221264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53</a:t>
            </a:fld>
            <a:endParaRPr lang="en-US" dirty="0"/>
          </a:p>
        </p:txBody>
      </p:sp>
      <p:sp>
        <p:nvSpPr>
          <p:cNvPr id="5" name="Text Box 122"/>
          <p:cNvSpPr txBox="1">
            <a:spLocks noChangeArrowheads="1"/>
          </p:cNvSpPr>
          <p:nvPr/>
        </p:nvSpPr>
        <p:spPr bwMode="auto">
          <a:xfrm>
            <a:off x="729281" y="1692585"/>
            <a:ext cx="394531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Reverse web link graph</a:t>
            </a:r>
          </a:p>
        </p:txBody>
      </p:sp>
      <p:sp>
        <p:nvSpPr>
          <p:cNvPr id="6" name="Text Box 122"/>
          <p:cNvSpPr txBox="1">
            <a:spLocks noChangeArrowheads="1"/>
          </p:cNvSpPr>
          <p:nvPr/>
        </p:nvSpPr>
        <p:spPr bwMode="auto">
          <a:xfrm>
            <a:off x="1638984" y="2574853"/>
            <a:ext cx="984565"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Map:</a:t>
            </a:r>
          </a:p>
        </p:txBody>
      </p:sp>
      <p:sp>
        <p:nvSpPr>
          <p:cNvPr id="7" name="Text Box 122"/>
          <p:cNvSpPr txBox="1">
            <a:spLocks noChangeArrowheads="1"/>
          </p:cNvSpPr>
          <p:nvPr/>
        </p:nvSpPr>
        <p:spPr bwMode="auto">
          <a:xfrm>
            <a:off x="2253819" y="3098073"/>
            <a:ext cx="4164923" cy="523220"/>
          </a:xfrm>
          <a:prstGeom prst="rect">
            <a:avLst/>
          </a:prstGeom>
          <a:solidFill>
            <a:schemeClr val="tx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(target link, source page)</a:t>
            </a:r>
          </a:p>
        </p:txBody>
      </p:sp>
      <p:sp>
        <p:nvSpPr>
          <p:cNvPr id="9" name="Text Box 122"/>
          <p:cNvSpPr txBox="1">
            <a:spLocks noChangeArrowheads="1"/>
          </p:cNvSpPr>
          <p:nvPr/>
        </p:nvSpPr>
        <p:spPr bwMode="auto">
          <a:xfrm>
            <a:off x="1638984" y="4091257"/>
            <a:ext cx="1524776"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Reduce:</a:t>
            </a:r>
          </a:p>
        </p:txBody>
      </p:sp>
      <p:sp>
        <p:nvSpPr>
          <p:cNvPr id="10" name="Text Box 122"/>
          <p:cNvSpPr txBox="1">
            <a:spLocks noChangeArrowheads="1"/>
          </p:cNvSpPr>
          <p:nvPr/>
        </p:nvSpPr>
        <p:spPr bwMode="auto">
          <a:xfrm>
            <a:off x="2253819" y="4614477"/>
            <a:ext cx="5282215" cy="523220"/>
          </a:xfrm>
          <a:prstGeom prst="rect">
            <a:avLst/>
          </a:prstGeom>
          <a:solidFill>
            <a:schemeClr val="tx1">
              <a:alpha val="89999"/>
            </a:schemeClr>
          </a:solidFill>
          <a:ln w="38100" algn="ctr">
            <a:solidFill>
              <a:srgbClr val="FF99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(target link, list of source pages)</a:t>
            </a:r>
          </a:p>
        </p:txBody>
      </p:sp>
    </p:spTree>
    <p:extLst>
      <p:ext uri="{BB962C8B-B14F-4D97-AF65-F5344CB8AC3E}">
        <p14:creationId xmlns:p14="http://schemas.microsoft.com/office/powerpoint/2010/main" val="90136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Examples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54</a:t>
            </a:fld>
            <a:endParaRPr lang="en-US" dirty="0"/>
          </a:p>
        </p:txBody>
      </p:sp>
      <p:sp>
        <p:nvSpPr>
          <p:cNvPr id="5" name="Text Box 122"/>
          <p:cNvSpPr txBox="1">
            <a:spLocks noChangeArrowheads="1"/>
          </p:cNvSpPr>
          <p:nvPr/>
        </p:nvSpPr>
        <p:spPr bwMode="auto">
          <a:xfrm>
            <a:off x="729281" y="1692585"/>
            <a:ext cx="176522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histogram</a:t>
            </a:r>
          </a:p>
        </p:txBody>
      </p:sp>
      <p:sp>
        <p:nvSpPr>
          <p:cNvPr id="7" name="Text Box 122"/>
          <p:cNvSpPr txBox="1">
            <a:spLocks noChangeArrowheads="1"/>
          </p:cNvSpPr>
          <p:nvPr/>
        </p:nvSpPr>
        <p:spPr bwMode="auto">
          <a:xfrm>
            <a:off x="2253819" y="2811443"/>
            <a:ext cx="3344185"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matrix multiplication</a:t>
            </a:r>
          </a:p>
        </p:txBody>
      </p:sp>
      <p:sp>
        <p:nvSpPr>
          <p:cNvPr id="10" name="Text Box 122"/>
          <p:cNvSpPr txBox="1">
            <a:spLocks noChangeArrowheads="1"/>
          </p:cNvSpPr>
          <p:nvPr/>
        </p:nvSpPr>
        <p:spPr bwMode="auto">
          <a:xfrm>
            <a:off x="5312841" y="3930301"/>
            <a:ext cx="1864613" cy="523220"/>
          </a:xfrm>
          <a:prstGeom prst="rect">
            <a:avLst/>
          </a:prstGeom>
          <a:solidFill>
            <a:schemeClr val="tx1">
              <a:alpha val="89999"/>
            </a:schemeClr>
          </a:solidFill>
          <a:ln w="38100" algn="ctr">
            <a:solidFill>
              <a:srgbClr val="FF99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PageRank</a:t>
            </a:r>
          </a:p>
        </p:txBody>
      </p:sp>
      <p:sp>
        <p:nvSpPr>
          <p:cNvPr id="11" name="Text Box 122"/>
          <p:cNvSpPr txBox="1">
            <a:spLocks noChangeArrowheads="1"/>
          </p:cNvSpPr>
          <p:nvPr/>
        </p:nvSpPr>
        <p:spPr bwMode="auto">
          <a:xfrm>
            <a:off x="2058290" y="5049160"/>
            <a:ext cx="3882794"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Betweenness centrality</a:t>
            </a:r>
          </a:p>
        </p:txBody>
      </p:sp>
    </p:spTree>
    <p:extLst>
      <p:ext uri="{BB962C8B-B14F-4D97-AF65-F5344CB8AC3E}">
        <p14:creationId xmlns:p14="http://schemas.microsoft.com/office/powerpoint/2010/main" val="246148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55</a:t>
            </a:fld>
            <a:endParaRPr lang="en-US" dirty="0"/>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885825"/>
            <a:ext cx="7200900" cy="508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122"/>
          <p:cNvSpPr txBox="1">
            <a:spLocks noChangeArrowheads="1"/>
          </p:cNvSpPr>
          <p:nvPr/>
        </p:nvSpPr>
        <p:spPr bwMode="auto">
          <a:xfrm>
            <a:off x="971550" y="1173618"/>
            <a:ext cx="394531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Distributed MapReduce</a:t>
            </a:r>
          </a:p>
        </p:txBody>
      </p:sp>
      <p:sp>
        <p:nvSpPr>
          <p:cNvPr id="7" name="Text Box 122"/>
          <p:cNvSpPr txBox="1">
            <a:spLocks noChangeArrowheads="1"/>
          </p:cNvSpPr>
          <p:nvPr/>
        </p:nvSpPr>
        <p:spPr bwMode="auto">
          <a:xfrm>
            <a:off x="3448695" y="2317496"/>
            <a:ext cx="3842719"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Google, Hadoop, etc…</a:t>
            </a:r>
          </a:p>
        </p:txBody>
      </p:sp>
      <p:sp>
        <p:nvSpPr>
          <p:cNvPr id="8" name="Text Box 122"/>
          <p:cNvSpPr txBox="1">
            <a:spLocks noChangeArrowheads="1"/>
          </p:cNvSpPr>
          <p:nvPr/>
        </p:nvSpPr>
        <p:spPr bwMode="auto">
          <a:xfrm>
            <a:off x="729281" y="3461374"/>
            <a:ext cx="4724370" cy="523220"/>
          </a:xfrm>
          <a:prstGeom prst="rect">
            <a:avLst/>
          </a:prstGeom>
          <a:solidFill>
            <a:schemeClr val="tx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Communication by message</a:t>
            </a:r>
          </a:p>
        </p:txBody>
      </p:sp>
      <p:sp>
        <p:nvSpPr>
          <p:cNvPr id="9" name="Text Box 122"/>
          <p:cNvSpPr txBox="1">
            <a:spLocks noChangeArrowheads="1"/>
          </p:cNvSpPr>
          <p:nvPr/>
        </p:nvSpPr>
        <p:spPr bwMode="auto">
          <a:xfrm>
            <a:off x="3573758" y="4605252"/>
            <a:ext cx="4185761" cy="523220"/>
          </a:xfrm>
          <a:prstGeom prst="rect">
            <a:avLst/>
          </a:prstGeom>
          <a:solidFill>
            <a:schemeClr val="tx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Fault-tolerance important</a:t>
            </a:r>
          </a:p>
        </p:txBody>
      </p:sp>
    </p:spTree>
    <p:extLst>
      <p:ext uri="{BB962C8B-B14F-4D97-AF65-F5344CB8AC3E}">
        <p14:creationId xmlns:p14="http://schemas.microsoft.com/office/powerpoint/2010/main" val="326715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56</a:t>
            </a:fld>
            <a:endParaRPr lang="en-US" dirty="0"/>
          </a:p>
        </p:txBody>
      </p:sp>
      <p:sp>
        <p:nvSpPr>
          <p:cNvPr id="5" name="Text Box 122"/>
          <p:cNvSpPr txBox="1">
            <a:spLocks noChangeArrowheads="1"/>
          </p:cNvSpPr>
          <p:nvPr/>
        </p:nvSpPr>
        <p:spPr bwMode="auto">
          <a:xfrm>
            <a:off x="729281" y="1173618"/>
            <a:ext cx="368562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Multicore MapReduce</a:t>
            </a:r>
          </a:p>
        </p:txBody>
      </p:sp>
      <p:sp>
        <p:nvSpPr>
          <p:cNvPr id="6" name="Text Box 122"/>
          <p:cNvSpPr txBox="1">
            <a:spLocks noChangeArrowheads="1"/>
          </p:cNvSpPr>
          <p:nvPr/>
        </p:nvSpPr>
        <p:spPr bwMode="auto">
          <a:xfrm>
            <a:off x="3448695" y="2317496"/>
            <a:ext cx="4919937"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Phoenix, Phoenix++, Metis …</a:t>
            </a:r>
          </a:p>
        </p:txBody>
      </p:sp>
      <p:sp>
        <p:nvSpPr>
          <p:cNvPr id="7" name="Text Box 122"/>
          <p:cNvSpPr txBox="1">
            <a:spLocks noChangeArrowheads="1"/>
          </p:cNvSpPr>
          <p:nvPr/>
        </p:nvSpPr>
        <p:spPr bwMode="auto">
          <a:xfrm>
            <a:off x="729281" y="3461374"/>
            <a:ext cx="7003840"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Communication by shared memory objects</a:t>
            </a:r>
          </a:p>
        </p:txBody>
      </p:sp>
      <p:sp>
        <p:nvSpPr>
          <p:cNvPr id="8" name="Text Box 122"/>
          <p:cNvSpPr txBox="1">
            <a:spLocks noChangeArrowheads="1"/>
          </p:cNvSpPr>
          <p:nvPr/>
        </p:nvSpPr>
        <p:spPr bwMode="auto">
          <a:xfrm>
            <a:off x="3782120" y="4605252"/>
            <a:ext cx="4586512" cy="523220"/>
          </a:xfrm>
          <a:prstGeom prst="rect">
            <a:avLst/>
          </a:prstGeom>
          <a:solidFill>
            <a:schemeClr val="tx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Fault-tolerance unimportant</a:t>
            </a:r>
          </a:p>
        </p:txBody>
      </p:sp>
    </p:spTree>
    <p:extLst>
      <p:ext uri="{BB962C8B-B14F-4D97-AF65-F5344CB8AC3E}">
        <p14:creationId xmlns:p14="http://schemas.microsoft.com/office/powerpoint/2010/main" val="167734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57</a:t>
            </a:fld>
            <a:endParaRPr lang="en-US" dirty="0"/>
          </a:p>
        </p:txBody>
      </p:sp>
      <p:sp>
        <p:nvSpPr>
          <p:cNvPr id="5" name="Text Box 122"/>
          <p:cNvSpPr txBox="1">
            <a:spLocks noChangeArrowheads="1"/>
          </p:cNvSpPr>
          <p:nvPr/>
        </p:nvSpPr>
        <p:spPr bwMode="auto">
          <a:xfrm>
            <a:off x="971550" y="2258478"/>
            <a:ext cx="278473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key-value layout</a:t>
            </a:r>
          </a:p>
        </p:txBody>
      </p:sp>
      <p:sp>
        <p:nvSpPr>
          <p:cNvPr id="6" name="Text Box 122"/>
          <p:cNvSpPr txBox="1">
            <a:spLocks noChangeArrowheads="1"/>
          </p:cNvSpPr>
          <p:nvPr/>
        </p:nvSpPr>
        <p:spPr bwMode="auto">
          <a:xfrm>
            <a:off x="3309378" y="3681320"/>
            <a:ext cx="3105337"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memory allocation</a:t>
            </a:r>
          </a:p>
        </p:txBody>
      </p:sp>
      <p:sp>
        <p:nvSpPr>
          <p:cNvPr id="7" name="Text Box 122"/>
          <p:cNvSpPr txBox="1">
            <a:spLocks noChangeArrowheads="1"/>
          </p:cNvSpPr>
          <p:nvPr/>
        </p:nvSpPr>
        <p:spPr bwMode="auto">
          <a:xfrm>
            <a:off x="1031172" y="5069454"/>
            <a:ext cx="3626314" cy="523220"/>
          </a:xfrm>
          <a:prstGeom prst="rect">
            <a:avLst/>
          </a:prstGeom>
          <a:solidFill>
            <a:schemeClr val="tx1">
              <a:alpha val="89999"/>
            </a:schemeClr>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mechanism overhead</a:t>
            </a:r>
          </a:p>
        </p:txBody>
      </p:sp>
      <p:sp>
        <p:nvSpPr>
          <p:cNvPr id="8" name="Text Box 122"/>
          <p:cNvSpPr txBox="1">
            <a:spLocks noChangeArrowheads="1"/>
          </p:cNvSpPr>
          <p:nvPr/>
        </p:nvSpPr>
        <p:spPr bwMode="auto">
          <a:xfrm>
            <a:off x="2542438" y="2691468"/>
            <a:ext cx="2645276"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cache pressure</a:t>
            </a:r>
          </a:p>
        </p:txBody>
      </p:sp>
      <p:sp>
        <p:nvSpPr>
          <p:cNvPr id="9" name="Text Box 122"/>
          <p:cNvSpPr txBox="1">
            <a:spLocks noChangeArrowheads="1"/>
          </p:cNvSpPr>
          <p:nvPr/>
        </p:nvSpPr>
        <p:spPr bwMode="auto">
          <a:xfrm>
            <a:off x="4862046" y="4040368"/>
            <a:ext cx="2920992"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static vs dynamic</a:t>
            </a:r>
          </a:p>
        </p:txBody>
      </p:sp>
    </p:spTree>
    <p:extLst>
      <p:ext uri="{BB962C8B-B14F-4D97-AF65-F5344CB8AC3E}">
        <p14:creationId xmlns:p14="http://schemas.microsoft.com/office/powerpoint/2010/main" val="239108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797597"/>
            <a:ext cx="7772400" cy="1470025"/>
          </a:xfrm>
        </p:spPr>
        <p:txBody>
          <a:bodyPr/>
          <a:lstStyle/>
          <a:p>
            <a:r>
              <a:rPr lang="en-US" dirty="0"/>
              <a:t>Part Two</a:t>
            </a:r>
          </a:p>
        </p:txBody>
      </p:sp>
      <p:sp>
        <p:nvSpPr>
          <p:cNvPr id="8" name="Subtitle 7"/>
          <p:cNvSpPr>
            <a:spLocks noGrp="1"/>
          </p:cNvSpPr>
          <p:nvPr>
            <p:ph type="subTitle" idx="1"/>
          </p:nvPr>
        </p:nvSpPr>
        <p:spPr>
          <a:xfrm>
            <a:off x="1371600" y="5656881"/>
            <a:ext cx="6400800" cy="639278"/>
          </a:xfrm>
        </p:spPr>
        <p:txBody>
          <a:bodyPr/>
          <a:lstStyle/>
          <a:p>
            <a:r>
              <a:rPr lang="en-US" dirty="0"/>
              <a:t>Data Streams</a:t>
            </a:r>
          </a:p>
        </p:txBody>
      </p:sp>
      <p:sp>
        <p:nvSpPr>
          <p:cNvPr id="4" name="Slide Number Placeholder 3"/>
          <p:cNvSpPr>
            <a:spLocks noGrp="1"/>
          </p:cNvSpPr>
          <p:nvPr>
            <p:ph type="sldNum" sz="quarter" idx="10"/>
          </p:nvPr>
        </p:nvSpPr>
        <p:spPr/>
        <p:txBody>
          <a:bodyPr/>
          <a:lstStyle/>
          <a:p>
            <a:pPr>
              <a:defRPr/>
            </a:pPr>
            <a:fld id="{18CBB5C5-533C-4EDE-9E0D-BB81AB6D4DDA}" type="slidenum">
              <a:rPr lang="x-none" smtClean="0"/>
              <a:pPr>
                <a:defRPr/>
              </a:pPr>
              <a:t>58</a:t>
            </a:fld>
            <a:endParaRPr lang="en-US" dirty="0"/>
          </a:p>
        </p:txBody>
      </p:sp>
      <p:pic>
        <p:nvPicPr>
          <p:cNvPr id="1026" name="Picture 2" descr="https://encrypted-tbn2.gstatic.com/images?q=tbn:ANd9GcQh8tXEBhJNpdKLTAKWjbeFsH4B_UDPGWUJkwzpYi35iKEIO7j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149" y="2019256"/>
            <a:ext cx="7677703" cy="3374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1480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Streams</a:t>
            </a:r>
          </a:p>
        </p:txBody>
      </p:sp>
      <p:sp>
        <p:nvSpPr>
          <p:cNvPr id="3" name="Footer Placeholder 2"/>
          <p:cNvSpPr>
            <a:spLocks noGrp="1"/>
          </p:cNvSpPr>
          <p:nvPr>
            <p:ph type="ftr" sz="quarter" idx="10"/>
          </p:nvPr>
        </p:nvSpPr>
        <p:spPr>
          <a:xfrm>
            <a:off x="3333846" y="6248400"/>
            <a:ext cx="3152775" cy="457200"/>
          </a:xfrm>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59</a:t>
            </a:fld>
            <a:endParaRPr lang="en-US" dirty="0"/>
          </a:p>
        </p:txBody>
      </p:sp>
      <p:sp>
        <p:nvSpPr>
          <p:cNvPr id="5" name="Text Box 122"/>
          <p:cNvSpPr txBox="1">
            <a:spLocks noChangeArrowheads="1"/>
          </p:cNvSpPr>
          <p:nvPr/>
        </p:nvSpPr>
        <p:spPr bwMode="auto">
          <a:xfrm>
            <a:off x="5343691" y="1885936"/>
            <a:ext cx="2763898"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sequence of</a:t>
            </a:r>
          </a:p>
          <a:p>
            <a:pPr algn="ctr"/>
            <a:r>
              <a:rPr lang="en-US" sz="2800" dirty="0">
                <a:solidFill>
                  <a:srgbClr val="FFFF00"/>
                </a:solidFill>
                <a:latin typeface="Arial" pitchFamily="34" charset="0"/>
                <a:cs typeface="Arial" pitchFamily="34" charset="0"/>
              </a:rPr>
              <a:t> transformations</a:t>
            </a:r>
          </a:p>
        </p:txBody>
      </p:sp>
      <p:grpSp>
        <p:nvGrpSpPr>
          <p:cNvPr id="17" name="Group 16"/>
          <p:cNvGrpSpPr/>
          <p:nvPr/>
        </p:nvGrpSpPr>
        <p:grpSpPr>
          <a:xfrm>
            <a:off x="1855809" y="1682218"/>
            <a:ext cx="2482244" cy="4553957"/>
            <a:chOff x="3669111" y="1682218"/>
            <a:chExt cx="2482244" cy="4553957"/>
          </a:xfrm>
          <a:solidFill>
            <a:schemeClr val="tx1"/>
          </a:solidFill>
        </p:grpSpPr>
        <p:sp>
          <p:nvSpPr>
            <p:cNvPr id="8" name="Rectangle 7"/>
            <p:cNvSpPr/>
            <p:nvPr/>
          </p:nvSpPr>
          <p:spPr bwMode="auto">
            <a:xfrm>
              <a:off x="3833656" y="3137676"/>
              <a:ext cx="2153154" cy="461665"/>
            </a:xfrm>
            <a:prstGeom prst="rect">
              <a:avLst/>
            </a:prstGeom>
            <a:grp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transformation</a:t>
              </a:r>
            </a:p>
          </p:txBody>
        </p:sp>
        <p:sp>
          <p:nvSpPr>
            <p:cNvPr id="11" name="Rectangle 10"/>
            <p:cNvSpPr/>
            <p:nvPr/>
          </p:nvSpPr>
          <p:spPr bwMode="auto">
            <a:xfrm>
              <a:off x="3833656" y="4319052"/>
              <a:ext cx="2153154" cy="461665"/>
            </a:xfrm>
            <a:prstGeom prst="rect">
              <a:avLst/>
            </a:prstGeom>
            <a:grp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transformation</a:t>
              </a:r>
            </a:p>
          </p:txBody>
        </p:sp>
        <p:sp>
          <p:nvSpPr>
            <p:cNvPr id="12" name="Down Arrow 11"/>
            <p:cNvSpPr/>
            <p:nvPr/>
          </p:nvSpPr>
          <p:spPr bwMode="auto">
            <a:xfrm>
              <a:off x="4031047" y="2430188"/>
              <a:ext cx="1758372" cy="695265"/>
            </a:xfrm>
            <a:prstGeom prst="downArrow">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3" name="Oval 12"/>
            <p:cNvSpPr/>
            <p:nvPr/>
          </p:nvSpPr>
          <p:spPr bwMode="auto">
            <a:xfrm>
              <a:off x="4020755" y="1682218"/>
              <a:ext cx="1778956" cy="735747"/>
            </a:xfrm>
            <a:prstGeom prst="ellipse">
              <a:avLst/>
            </a:prstGeom>
            <a:grp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source</a:t>
              </a:r>
            </a:p>
          </p:txBody>
        </p:sp>
        <p:sp>
          <p:nvSpPr>
            <p:cNvPr id="14" name="Down Arrow 13"/>
            <p:cNvSpPr/>
            <p:nvPr/>
          </p:nvSpPr>
          <p:spPr bwMode="auto">
            <a:xfrm>
              <a:off x="4031047" y="3611564"/>
              <a:ext cx="1758372" cy="695265"/>
            </a:xfrm>
            <a:prstGeom prst="downArrow">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5" name="Down Arrow 14"/>
            <p:cNvSpPr/>
            <p:nvPr/>
          </p:nvSpPr>
          <p:spPr bwMode="auto">
            <a:xfrm>
              <a:off x="4031047" y="4792940"/>
              <a:ext cx="1758372" cy="695265"/>
            </a:xfrm>
            <a:prstGeom prst="downArrow">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6" name="Oval 15"/>
            <p:cNvSpPr/>
            <p:nvPr/>
          </p:nvSpPr>
          <p:spPr bwMode="auto">
            <a:xfrm>
              <a:off x="3669111" y="5500428"/>
              <a:ext cx="2482244" cy="735747"/>
            </a:xfrm>
            <a:prstGeom prst="ellipse">
              <a:avLst/>
            </a:prstGeom>
            <a:grp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consumer</a:t>
              </a:r>
            </a:p>
          </p:txBody>
        </p:sp>
      </p:grpSp>
      <p:sp>
        <p:nvSpPr>
          <p:cNvPr id="18" name="Text Box 122"/>
          <p:cNvSpPr txBox="1">
            <a:spLocks noChangeArrowheads="1"/>
          </p:cNvSpPr>
          <p:nvPr/>
        </p:nvSpPr>
        <p:spPr bwMode="auto">
          <a:xfrm>
            <a:off x="5592958" y="4174048"/>
            <a:ext cx="2265364"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no relation to</a:t>
            </a:r>
          </a:p>
          <a:p>
            <a:pPr algn="ctr"/>
            <a:r>
              <a:rPr lang="en-US" sz="2800" dirty="0">
                <a:solidFill>
                  <a:srgbClr val="FFFF00"/>
                </a:solidFill>
                <a:latin typeface="Arial" pitchFamily="34" charset="0"/>
                <a:cs typeface="Arial" pitchFamily="34" charset="0"/>
              </a:rPr>
              <a:t>I/O streams</a:t>
            </a:r>
          </a:p>
        </p:txBody>
      </p:sp>
      <p:sp>
        <p:nvSpPr>
          <p:cNvPr id="19" name="Text Box 122"/>
          <p:cNvSpPr txBox="1">
            <a:spLocks noChangeArrowheads="1"/>
          </p:cNvSpPr>
          <p:nvPr/>
        </p:nvSpPr>
        <p:spPr bwMode="auto">
          <a:xfrm>
            <a:off x="4942940" y="3245436"/>
            <a:ext cx="3565400"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sometimes in parallel</a:t>
            </a:r>
          </a:p>
        </p:txBody>
      </p:sp>
    </p:spTree>
    <p:extLst>
      <p:ext uri="{BB962C8B-B14F-4D97-AF65-F5344CB8AC3E}">
        <p14:creationId xmlns:p14="http://schemas.microsoft.com/office/powerpoint/2010/main" val="132377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Streams</a:t>
            </a:r>
          </a:p>
        </p:txBody>
      </p:sp>
      <p:sp>
        <p:nvSpPr>
          <p:cNvPr id="3" name="Footer Placeholder 2"/>
          <p:cNvSpPr>
            <a:spLocks noGrp="1"/>
          </p:cNvSpPr>
          <p:nvPr>
            <p:ph type="ftr" sz="quarter" idx="10"/>
          </p:nvPr>
        </p:nvSpPr>
        <p:spPr>
          <a:xfrm>
            <a:off x="3333846" y="6248400"/>
            <a:ext cx="3152775" cy="457200"/>
          </a:xfrm>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60</a:t>
            </a:fld>
            <a:endParaRPr lang="en-US" dirty="0"/>
          </a:p>
        </p:txBody>
      </p:sp>
      <p:grpSp>
        <p:nvGrpSpPr>
          <p:cNvPr id="17" name="Group 16"/>
          <p:cNvGrpSpPr/>
          <p:nvPr/>
        </p:nvGrpSpPr>
        <p:grpSpPr>
          <a:xfrm>
            <a:off x="1855809" y="1682218"/>
            <a:ext cx="2482244" cy="4553957"/>
            <a:chOff x="3669111" y="1682218"/>
            <a:chExt cx="2482244" cy="4553957"/>
          </a:xfrm>
        </p:grpSpPr>
        <p:sp>
          <p:nvSpPr>
            <p:cNvPr id="8" name="Rectangle 7"/>
            <p:cNvSpPr/>
            <p:nvPr/>
          </p:nvSpPr>
          <p:spPr bwMode="auto">
            <a:xfrm>
              <a:off x="3833656" y="3137676"/>
              <a:ext cx="2153154" cy="461665"/>
            </a:xfrm>
            <a:prstGeom prst="rect">
              <a:avLst/>
            </a:prstGeom>
            <a:no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transformation</a:t>
              </a:r>
            </a:p>
          </p:txBody>
        </p:sp>
        <p:sp>
          <p:nvSpPr>
            <p:cNvPr id="11" name="Rectangle 10"/>
            <p:cNvSpPr/>
            <p:nvPr/>
          </p:nvSpPr>
          <p:spPr bwMode="auto">
            <a:xfrm>
              <a:off x="3833656" y="4319052"/>
              <a:ext cx="2153154" cy="461665"/>
            </a:xfrm>
            <a:prstGeom prst="rect">
              <a:avLst/>
            </a:prstGeom>
            <a:no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transformation</a:t>
              </a:r>
            </a:p>
          </p:txBody>
        </p:sp>
        <p:sp>
          <p:nvSpPr>
            <p:cNvPr id="12" name="Down Arrow 11"/>
            <p:cNvSpPr/>
            <p:nvPr/>
          </p:nvSpPr>
          <p:spPr bwMode="auto">
            <a:xfrm>
              <a:off x="4031047" y="2430188"/>
              <a:ext cx="1758372" cy="695265"/>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3" name="Oval 12"/>
            <p:cNvSpPr/>
            <p:nvPr/>
          </p:nvSpPr>
          <p:spPr bwMode="auto">
            <a:xfrm>
              <a:off x="4020755" y="1682218"/>
              <a:ext cx="1778956"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source</a:t>
              </a:r>
            </a:p>
          </p:txBody>
        </p:sp>
        <p:sp>
          <p:nvSpPr>
            <p:cNvPr id="14" name="Down Arrow 13"/>
            <p:cNvSpPr/>
            <p:nvPr/>
          </p:nvSpPr>
          <p:spPr bwMode="auto">
            <a:xfrm>
              <a:off x="4031047" y="3611564"/>
              <a:ext cx="1758372" cy="695265"/>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5" name="Down Arrow 14"/>
            <p:cNvSpPr/>
            <p:nvPr/>
          </p:nvSpPr>
          <p:spPr bwMode="auto">
            <a:xfrm>
              <a:off x="4031047" y="4792940"/>
              <a:ext cx="1758372" cy="695265"/>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6" name="Oval 15"/>
            <p:cNvSpPr/>
            <p:nvPr/>
          </p:nvSpPr>
          <p:spPr bwMode="auto">
            <a:xfrm>
              <a:off x="3669111" y="5500428"/>
              <a:ext cx="2482244"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consumer</a:t>
              </a:r>
            </a:p>
          </p:txBody>
        </p:sp>
      </p:grpSp>
      <p:grpSp>
        <p:nvGrpSpPr>
          <p:cNvPr id="5" name="Group 4"/>
          <p:cNvGrpSpPr/>
          <p:nvPr/>
        </p:nvGrpSpPr>
        <p:grpSpPr>
          <a:xfrm>
            <a:off x="1678836" y="3045147"/>
            <a:ext cx="7098815" cy="2799244"/>
            <a:chOff x="1678836" y="3045147"/>
            <a:chExt cx="7098815" cy="2799244"/>
          </a:xfrm>
        </p:grpSpPr>
        <p:sp>
          <p:nvSpPr>
            <p:cNvPr id="19" name="Text Box 122"/>
            <p:cNvSpPr txBox="1">
              <a:spLocks noChangeArrowheads="1"/>
            </p:cNvSpPr>
            <p:nvPr/>
          </p:nvSpPr>
          <p:spPr bwMode="auto">
            <a:xfrm>
              <a:off x="4673642" y="4890284"/>
              <a:ext cx="4104009"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transformations given by</a:t>
              </a:r>
            </a:p>
            <a:p>
              <a:pPr algn="ctr"/>
              <a:r>
                <a:rPr lang="en-US" sz="2800" dirty="0">
                  <a:solidFill>
                    <a:srgbClr val="FFFF00"/>
                  </a:solidFill>
                  <a:latin typeface="Arial" pitchFamily="34" charset="0"/>
                  <a:cs typeface="Arial" pitchFamily="34" charset="0"/>
                </a:rPr>
                <a:t>mathematical functions</a:t>
              </a:r>
            </a:p>
          </p:txBody>
        </p:sp>
        <p:sp>
          <p:nvSpPr>
            <p:cNvPr id="6" name="Rounded Rectangular Callout 5"/>
            <p:cNvSpPr/>
            <p:nvPr/>
          </p:nvSpPr>
          <p:spPr bwMode="auto">
            <a:xfrm>
              <a:off x="1678836" y="3045147"/>
              <a:ext cx="2836190" cy="625137"/>
            </a:xfrm>
            <a:prstGeom prst="wedgeRoundRectCallout">
              <a:avLst>
                <a:gd name="adj1" fmla="val 58949"/>
                <a:gd name="adj2" fmla="val 216209"/>
                <a:gd name="adj3" fmla="val 16667"/>
              </a:avLst>
            </a:prstGeom>
            <a:noFill/>
            <a:ln w="571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20" name="Rounded Rectangular Callout 19"/>
            <p:cNvSpPr/>
            <p:nvPr/>
          </p:nvSpPr>
          <p:spPr bwMode="auto">
            <a:xfrm>
              <a:off x="1683300" y="4237315"/>
              <a:ext cx="2836190" cy="625137"/>
            </a:xfrm>
            <a:prstGeom prst="wedgeRoundRectCallout">
              <a:avLst>
                <a:gd name="adj1" fmla="val 51299"/>
                <a:gd name="adj2" fmla="val 99687"/>
                <a:gd name="adj3" fmla="val 16667"/>
              </a:avLst>
            </a:prstGeom>
            <a:noFill/>
            <a:ln w="571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7530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Streams</a:t>
            </a:r>
          </a:p>
        </p:txBody>
      </p:sp>
      <p:sp>
        <p:nvSpPr>
          <p:cNvPr id="3" name="Footer Placeholder 2"/>
          <p:cNvSpPr>
            <a:spLocks noGrp="1"/>
          </p:cNvSpPr>
          <p:nvPr>
            <p:ph type="ftr" sz="quarter" idx="10"/>
          </p:nvPr>
        </p:nvSpPr>
        <p:spPr>
          <a:xfrm>
            <a:off x="3333846" y="6248400"/>
            <a:ext cx="3152775" cy="457200"/>
          </a:xfrm>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61</a:t>
            </a:fld>
            <a:endParaRPr lang="en-US" dirty="0"/>
          </a:p>
        </p:txBody>
      </p:sp>
      <p:grpSp>
        <p:nvGrpSpPr>
          <p:cNvPr id="17" name="Group 16"/>
          <p:cNvGrpSpPr/>
          <p:nvPr/>
        </p:nvGrpSpPr>
        <p:grpSpPr>
          <a:xfrm>
            <a:off x="1855809" y="1682218"/>
            <a:ext cx="2482244" cy="4553957"/>
            <a:chOff x="3669111" y="1682218"/>
            <a:chExt cx="2482244" cy="4553957"/>
          </a:xfrm>
        </p:grpSpPr>
        <p:sp>
          <p:nvSpPr>
            <p:cNvPr id="8" name="Rectangle 7"/>
            <p:cNvSpPr/>
            <p:nvPr/>
          </p:nvSpPr>
          <p:spPr bwMode="auto">
            <a:xfrm>
              <a:off x="3833656" y="3137676"/>
              <a:ext cx="2153154" cy="461665"/>
            </a:xfrm>
            <a:prstGeom prst="rect">
              <a:avLst/>
            </a:prstGeom>
            <a:no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transformation</a:t>
              </a:r>
            </a:p>
          </p:txBody>
        </p:sp>
        <p:sp>
          <p:nvSpPr>
            <p:cNvPr id="11" name="Rectangle 10"/>
            <p:cNvSpPr/>
            <p:nvPr/>
          </p:nvSpPr>
          <p:spPr bwMode="auto">
            <a:xfrm>
              <a:off x="3833656" y="4319052"/>
              <a:ext cx="2153154" cy="461665"/>
            </a:xfrm>
            <a:prstGeom prst="rect">
              <a:avLst/>
            </a:prstGeom>
            <a:no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transformation</a:t>
              </a:r>
            </a:p>
          </p:txBody>
        </p:sp>
        <p:sp>
          <p:nvSpPr>
            <p:cNvPr id="12" name="Down Arrow 11"/>
            <p:cNvSpPr/>
            <p:nvPr/>
          </p:nvSpPr>
          <p:spPr bwMode="auto">
            <a:xfrm>
              <a:off x="4031047" y="2430188"/>
              <a:ext cx="1758372" cy="695265"/>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3" name="Oval 12"/>
            <p:cNvSpPr/>
            <p:nvPr/>
          </p:nvSpPr>
          <p:spPr bwMode="auto">
            <a:xfrm>
              <a:off x="4020755" y="1682218"/>
              <a:ext cx="1778956"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source</a:t>
              </a:r>
            </a:p>
          </p:txBody>
        </p:sp>
        <p:sp>
          <p:nvSpPr>
            <p:cNvPr id="14" name="Down Arrow 13"/>
            <p:cNvSpPr/>
            <p:nvPr/>
          </p:nvSpPr>
          <p:spPr bwMode="auto">
            <a:xfrm>
              <a:off x="4031047" y="3611564"/>
              <a:ext cx="1758372" cy="695265"/>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5" name="Down Arrow 14"/>
            <p:cNvSpPr/>
            <p:nvPr/>
          </p:nvSpPr>
          <p:spPr bwMode="auto">
            <a:xfrm>
              <a:off x="4031047" y="4792940"/>
              <a:ext cx="1758372" cy="695265"/>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data</a:t>
              </a:r>
            </a:p>
          </p:txBody>
        </p:sp>
        <p:sp>
          <p:nvSpPr>
            <p:cNvPr id="16" name="Oval 15"/>
            <p:cNvSpPr/>
            <p:nvPr/>
          </p:nvSpPr>
          <p:spPr bwMode="auto">
            <a:xfrm>
              <a:off x="3669111" y="5500428"/>
              <a:ext cx="2482244"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consumer</a:t>
              </a:r>
            </a:p>
          </p:txBody>
        </p:sp>
      </p:grpSp>
      <p:grpSp>
        <p:nvGrpSpPr>
          <p:cNvPr id="5" name="Group 4"/>
          <p:cNvGrpSpPr/>
          <p:nvPr/>
        </p:nvGrpSpPr>
        <p:grpSpPr>
          <a:xfrm>
            <a:off x="1728322" y="2050091"/>
            <a:ext cx="6770281" cy="2256739"/>
            <a:chOff x="1728322" y="2050091"/>
            <a:chExt cx="6770281" cy="2256739"/>
          </a:xfrm>
        </p:grpSpPr>
        <p:sp>
          <p:nvSpPr>
            <p:cNvPr id="19" name="Text Box 122"/>
            <p:cNvSpPr txBox="1">
              <a:spLocks noChangeArrowheads="1"/>
            </p:cNvSpPr>
            <p:nvPr/>
          </p:nvSpPr>
          <p:spPr bwMode="auto">
            <a:xfrm>
              <a:off x="4734431" y="2050091"/>
              <a:ext cx="3764172"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transformation creates</a:t>
              </a:r>
            </a:p>
            <a:p>
              <a:pPr algn="ctr"/>
              <a:r>
                <a:rPr lang="en-US" sz="2800" dirty="0">
                  <a:solidFill>
                    <a:srgbClr val="FFFF00"/>
                  </a:solidFill>
                  <a:latin typeface="Arial" pitchFamily="34" charset="0"/>
                  <a:cs typeface="Arial" pitchFamily="34" charset="0"/>
                </a:rPr>
                <a:t>new stream</a:t>
              </a:r>
            </a:p>
          </p:txBody>
        </p:sp>
        <p:sp>
          <p:nvSpPr>
            <p:cNvPr id="6" name="Rounded Rectangular Callout 5"/>
            <p:cNvSpPr/>
            <p:nvPr/>
          </p:nvSpPr>
          <p:spPr bwMode="auto">
            <a:xfrm>
              <a:off x="1728322" y="3599342"/>
              <a:ext cx="2836190" cy="707488"/>
            </a:xfrm>
            <a:prstGeom prst="wedgeRoundRectCallout">
              <a:avLst>
                <a:gd name="adj1" fmla="val 73703"/>
                <a:gd name="adj2" fmla="val -116764"/>
                <a:gd name="adj3" fmla="val 16667"/>
              </a:avLst>
            </a:prstGeom>
            <a:noFill/>
            <a:ln w="571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grpSp>
      <p:grpSp>
        <p:nvGrpSpPr>
          <p:cNvPr id="7" name="Group 6"/>
          <p:cNvGrpSpPr/>
          <p:nvPr/>
        </p:nvGrpSpPr>
        <p:grpSpPr>
          <a:xfrm>
            <a:off x="1683300" y="3861341"/>
            <a:ext cx="7088740" cy="1702552"/>
            <a:chOff x="1683300" y="3861341"/>
            <a:chExt cx="7088740" cy="1702552"/>
          </a:xfrm>
        </p:grpSpPr>
        <p:sp>
          <p:nvSpPr>
            <p:cNvPr id="20" name="Rounded Rectangular Callout 19"/>
            <p:cNvSpPr/>
            <p:nvPr/>
          </p:nvSpPr>
          <p:spPr bwMode="auto">
            <a:xfrm>
              <a:off x="1683300" y="4718725"/>
              <a:ext cx="2836190" cy="845168"/>
            </a:xfrm>
            <a:prstGeom prst="wedgeRoundRectCallout">
              <a:avLst>
                <a:gd name="adj1" fmla="val 69332"/>
                <a:gd name="adj2" fmla="val -56182"/>
                <a:gd name="adj3" fmla="val 16667"/>
              </a:avLst>
            </a:prstGeom>
            <a:noFill/>
            <a:ln w="571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8" name="Text Box 122"/>
            <p:cNvSpPr txBox="1">
              <a:spLocks noChangeArrowheads="1"/>
            </p:cNvSpPr>
            <p:nvPr/>
          </p:nvSpPr>
          <p:spPr bwMode="auto">
            <a:xfrm>
              <a:off x="5192675" y="3861341"/>
              <a:ext cx="3579365"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cs typeface="Arial" pitchFamily="34" charset="0"/>
                </a:rPr>
                <a:t>no modifications or side-effects</a:t>
              </a:r>
            </a:p>
          </p:txBody>
        </p:sp>
      </p:grpSp>
      <p:sp>
        <p:nvSpPr>
          <p:cNvPr id="21" name="Text Box 122"/>
          <p:cNvSpPr txBox="1">
            <a:spLocks noChangeArrowheads="1"/>
          </p:cNvSpPr>
          <p:nvPr/>
        </p:nvSpPr>
        <p:spPr bwMode="auto">
          <a:xfrm>
            <a:off x="5192675" y="5180696"/>
            <a:ext cx="357936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cs typeface="Arial" pitchFamily="34" charset="0"/>
              </a:rPr>
              <a:t>correctness easier?</a:t>
            </a:r>
          </a:p>
        </p:txBody>
      </p:sp>
    </p:spTree>
    <p:extLst>
      <p:ext uri="{BB962C8B-B14F-4D97-AF65-F5344CB8AC3E}">
        <p14:creationId xmlns:p14="http://schemas.microsoft.com/office/powerpoint/2010/main" val="201434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dirty="0"/>
              <a:t>Functional Programming</a:t>
            </a:r>
          </a:p>
        </p:txBody>
      </p:sp>
      <p:sp>
        <p:nvSpPr>
          <p:cNvPr id="3" name="Footer Placeholder 2"/>
          <p:cNvSpPr>
            <a:spLocks noGrp="1"/>
          </p:cNvSpPr>
          <p:nvPr>
            <p:ph type="ftr" sz="quarter" idx="10"/>
          </p:nvPr>
        </p:nvSpPr>
        <p:spPr>
          <a:solidFill>
            <a:schemeClr val="tx1"/>
          </a:solidFill>
        </p:spPr>
        <p:txBody>
          <a:bodyPr/>
          <a:lstStyle/>
          <a:p>
            <a:pPr>
              <a:defRPr/>
            </a:pPr>
            <a:r>
              <a:rPr lang="en-US" dirty="0"/>
              <a:t>Art of Multiprocessor Programming</a:t>
            </a:r>
          </a:p>
        </p:txBody>
      </p:sp>
      <p:sp>
        <p:nvSpPr>
          <p:cNvPr id="4" name="Slide Number Placeholder 3"/>
          <p:cNvSpPr>
            <a:spLocks noGrp="1"/>
          </p:cNvSpPr>
          <p:nvPr>
            <p:ph type="sldNum" sz="quarter" idx="11"/>
          </p:nvPr>
        </p:nvSpPr>
        <p:spPr>
          <a:solidFill>
            <a:schemeClr val="tx1"/>
          </a:solidFill>
        </p:spPr>
        <p:txBody>
          <a:bodyPr/>
          <a:lstStyle/>
          <a:p>
            <a:pPr>
              <a:defRPr/>
            </a:pPr>
            <a:fld id="{18CBB5C5-533C-4EDE-9E0D-BB81AB6D4DDA}" type="slidenum">
              <a:rPr lang="x-none" smtClean="0"/>
              <a:pPr>
                <a:defRPr/>
              </a:pPr>
              <a:t>62</a:t>
            </a:fld>
            <a:endParaRPr lang="en-US" dirty="0"/>
          </a:p>
        </p:txBody>
      </p:sp>
      <p:sp>
        <p:nvSpPr>
          <p:cNvPr id="5" name="Text Box 122"/>
          <p:cNvSpPr txBox="1">
            <a:spLocks noChangeArrowheads="1"/>
          </p:cNvSpPr>
          <p:nvPr/>
        </p:nvSpPr>
        <p:spPr bwMode="auto">
          <a:xfrm>
            <a:off x="1285168" y="2076734"/>
            <a:ext cx="5920211"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i="1" dirty="0">
                <a:solidFill>
                  <a:schemeClr val="bg1"/>
                </a:solidFill>
                <a:latin typeface="Arial" pitchFamily="34" charset="0"/>
                <a:cs typeface="Arial" pitchFamily="34" charset="0"/>
              </a:rPr>
              <a:t>functions</a:t>
            </a:r>
            <a:r>
              <a:rPr lang="en-US" sz="2800" dirty="0">
                <a:solidFill>
                  <a:srgbClr val="FFFF00"/>
                </a:solidFill>
                <a:latin typeface="Arial" pitchFamily="34" charset="0"/>
                <a:cs typeface="Arial" pitchFamily="34" charset="0"/>
              </a:rPr>
              <a:t> map old state to new state</a:t>
            </a:r>
          </a:p>
        </p:txBody>
      </p:sp>
      <p:sp>
        <p:nvSpPr>
          <p:cNvPr id="6" name="Text Box 122"/>
          <p:cNvSpPr txBox="1">
            <a:spLocks noChangeArrowheads="1"/>
          </p:cNvSpPr>
          <p:nvPr/>
        </p:nvSpPr>
        <p:spPr bwMode="auto">
          <a:xfrm>
            <a:off x="3266091" y="3032126"/>
            <a:ext cx="4025462" cy="523220"/>
          </a:xfrm>
          <a:prstGeom prst="rect">
            <a:avLst/>
          </a:prstGeom>
          <a:solidFill>
            <a:schemeClr val="tx1"/>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old state never changed</a:t>
            </a:r>
          </a:p>
        </p:txBody>
      </p:sp>
      <p:sp>
        <p:nvSpPr>
          <p:cNvPr id="7" name="Text Box 122"/>
          <p:cNvSpPr txBox="1">
            <a:spLocks noChangeArrowheads="1"/>
          </p:cNvSpPr>
          <p:nvPr/>
        </p:nvSpPr>
        <p:spPr bwMode="auto">
          <a:xfrm>
            <a:off x="1285168" y="3987518"/>
            <a:ext cx="3956468" cy="523220"/>
          </a:xfrm>
          <a:prstGeom prst="rect">
            <a:avLst/>
          </a:prstGeom>
          <a:solidFill>
            <a:schemeClr val="tx1"/>
          </a:solidFill>
          <a:ln w="38100" algn="ctr">
            <a:solidFill>
              <a:srgbClr val="FFFF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no complex side-effects</a:t>
            </a:r>
          </a:p>
        </p:txBody>
      </p:sp>
      <p:sp>
        <p:nvSpPr>
          <p:cNvPr id="8" name="Text Box 122"/>
          <p:cNvSpPr txBox="1">
            <a:spLocks noChangeArrowheads="1"/>
          </p:cNvSpPr>
          <p:nvPr/>
        </p:nvSpPr>
        <p:spPr bwMode="auto">
          <a:xfrm>
            <a:off x="1287985" y="4942910"/>
            <a:ext cx="6003568" cy="523220"/>
          </a:xfrm>
          <a:prstGeom prst="rect">
            <a:avLst/>
          </a:prstGeom>
          <a:solidFill>
            <a:schemeClr val="tx1"/>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cs typeface="Arial" pitchFamily="34" charset="0"/>
              </a:rPr>
              <a:t>elegant, easier proofs of correctness</a:t>
            </a:r>
          </a:p>
        </p:txBody>
      </p:sp>
    </p:spTree>
    <p:extLst>
      <p:ext uri="{BB962C8B-B14F-4D97-AF65-F5344CB8AC3E}">
        <p14:creationId xmlns:p14="http://schemas.microsoft.com/office/powerpoint/2010/main" val="66003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 Really?</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63</a:t>
            </a:fld>
            <a:endParaRPr lang="en-US" dirty="0"/>
          </a:p>
        </p:txBody>
      </p:sp>
      <p:sp>
        <p:nvSpPr>
          <p:cNvPr id="5" name="Text Box 122"/>
          <p:cNvSpPr txBox="1">
            <a:spLocks noChangeArrowheads="1"/>
          </p:cNvSpPr>
          <p:nvPr/>
        </p:nvSpPr>
        <p:spPr bwMode="auto">
          <a:xfrm>
            <a:off x="1258841" y="2006035"/>
            <a:ext cx="6626319" cy="2246769"/>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“Functional languages are unnatural to use; but so are knives and forks, diplomatic protocols, double-entry bookkeeping, and a host of other things modern civilization has found useful.”</a:t>
            </a:r>
          </a:p>
        </p:txBody>
      </p:sp>
      <p:sp>
        <p:nvSpPr>
          <p:cNvPr id="6" name="Text Box 122"/>
          <p:cNvSpPr txBox="1">
            <a:spLocks noChangeArrowheads="1"/>
          </p:cNvSpPr>
          <p:nvPr/>
        </p:nvSpPr>
        <p:spPr bwMode="auto">
          <a:xfrm>
            <a:off x="5041112" y="4638164"/>
            <a:ext cx="2844048"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Jim Morris, 1982</a:t>
            </a:r>
          </a:p>
        </p:txBody>
      </p:sp>
    </p:spTree>
    <p:extLst>
      <p:ext uri="{BB962C8B-B14F-4D97-AF65-F5344CB8AC3E}">
        <p14:creationId xmlns:p14="http://schemas.microsoft.com/office/powerpoint/2010/main" val="22787650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Haiku</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64</a:t>
            </a:fld>
            <a:endParaRPr lang="en-US" dirty="0"/>
          </a:p>
        </p:txBody>
      </p:sp>
      <p:pic>
        <p:nvPicPr>
          <p:cNvPr id="2052" name="Picture 4" descr="https://encrypted-tbn2.gstatic.com/images?q=tbn:ANd9GcSLoxsFumoglLn1IXxXAvqOsRDhfNV__aIODiM3UU3gWYMaosZ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917" y="2018950"/>
            <a:ext cx="1838325" cy="2486026"/>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22"/>
          <p:cNvSpPr txBox="1">
            <a:spLocks noChangeArrowheads="1"/>
          </p:cNvSpPr>
          <p:nvPr/>
        </p:nvSpPr>
        <p:spPr bwMode="auto">
          <a:xfrm>
            <a:off x="1516506" y="3000353"/>
            <a:ext cx="3405099"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esthetically pleasing</a:t>
            </a:r>
          </a:p>
        </p:txBody>
      </p:sp>
      <p:sp>
        <p:nvSpPr>
          <p:cNvPr id="10" name="Text Box 122"/>
          <p:cNvSpPr txBox="1">
            <a:spLocks noChangeArrowheads="1"/>
          </p:cNvSpPr>
          <p:nvPr/>
        </p:nvSpPr>
        <p:spPr bwMode="auto">
          <a:xfrm>
            <a:off x="1516506" y="4921222"/>
            <a:ext cx="7043916"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only works on those who understand Haiku</a:t>
            </a:r>
          </a:p>
        </p:txBody>
      </p:sp>
    </p:spTree>
    <p:extLst>
      <p:ext uri="{BB962C8B-B14F-4D97-AF65-F5344CB8AC3E}">
        <p14:creationId xmlns:p14="http://schemas.microsoft.com/office/powerpoint/2010/main" val="192324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Karate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65</a:t>
            </a:fld>
            <a:endParaRPr lang="en-US" dirty="0"/>
          </a:p>
        </p:txBody>
      </p:sp>
      <p:sp>
        <p:nvSpPr>
          <p:cNvPr id="9" name="Text Box 122"/>
          <p:cNvSpPr txBox="1">
            <a:spLocks noChangeArrowheads="1"/>
          </p:cNvSpPr>
          <p:nvPr/>
        </p:nvSpPr>
        <p:spPr bwMode="auto">
          <a:xfrm>
            <a:off x="462642" y="2891867"/>
            <a:ext cx="3405099"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esthetically pleasing</a:t>
            </a:r>
          </a:p>
        </p:txBody>
      </p:sp>
      <p:sp>
        <p:nvSpPr>
          <p:cNvPr id="10" name="Text Box 122"/>
          <p:cNvSpPr txBox="1">
            <a:spLocks noChangeArrowheads="1"/>
          </p:cNvSpPr>
          <p:nvPr/>
        </p:nvSpPr>
        <p:spPr bwMode="auto">
          <a:xfrm>
            <a:off x="462642" y="4812736"/>
            <a:ext cx="8403262" cy="523220"/>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works even on those who do not understand Karate</a:t>
            </a:r>
          </a:p>
        </p:txBody>
      </p:sp>
      <p:pic>
        <p:nvPicPr>
          <p:cNvPr id="8" name="Picture 8" descr="http://karate-institute.com/Resources/Website/karate%20stick%20ma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942" y="2234676"/>
            <a:ext cx="2201149" cy="2220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95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Jim Morris’s Question</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66</a:t>
            </a:fld>
            <a:endParaRPr lang="en-US" dirty="0"/>
          </a:p>
        </p:txBody>
      </p:sp>
      <p:sp>
        <p:nvSpPr>
          <p:cNvPr id="5" name="AutoShape 2" descr="data:image/jpeg;base64,/9j/4AAQSkZJRgABAQAAAQABAAD/2wCEAAkGBxQSEhQUExQUFBUXFBUYFRcUFRgXGBUUFBcWGBcVGBgYHCggGBolHBUXITEhJSkrLy4uGCAzODMsNygtLywBCgoKDQ0NGg8PFywkHCQsLCwsLCwsLCwsLCwsLCwsLCwsLCwsLDQsLDQsLCwsLCwsLCwsLCwsLDQsLCwsLCwsLP/AABEIALgAtwMBIgACEQEDEQH/xAAcAAEAAgIDAQAAAAAAAAAAAAAAAQgFBwMEBgL/xAA4EAACAQIFAgQDBwMDBQAAAAABAgADEQQFEiExB0EGEyJRMmFxCBRCUoGRoTNisRUjkiRygtHw/8QAFgEBAQEAAAAAAAAAAAAAAAAAAAEC/8QAFhEBAQEAAAAAAAAAAAAAAAAAAAER/9oADAMBAAIRAxEAPwDeM8b4o6lYHA1hQquzVNtYprq8oEEgvbvsNhc+obWnspX3r7kiUcXRrpscStTzBv8AHS8saue4cDj8MDeeUZzQxSeZQqpUXi6sDY+x9j8jO/KbZdj6uHqrVou1OoL2ZdjvyPmPrNv+GuuAChcZQa91HmUSCCO7MjG4tsdi199hxC43VEwWQ+L8HjAPIr03b8mqz8An0nfa4mdhCIiAiDEBERAREQEREBEQICJEmAiIgIiICal68+GKldKGKoo1R6Wqm6ohZ2RyCp9NzZWB2t+Mm+2+2pDKDsYGlch6U0cTgEaoHo19OrVbS4Lb2qKSQ1v0+VpplzubG43sbW1Ds1juL87y2fjjGjD5fi6guNNCpbQbEFgVBB7EE3/SVJAsIWORGswIJDAgqQbEEbggjcG/ebD8J9XMXhdKV/8AqqWw9RtVUDmzcMbdm5sNxuZrmLwq3PhrxRhsdT14eorfmXh15tqU7rwefaZm8pzlWZVcNVWtRYpUQ3DD+QfdT3Esd4B6i4fH01Wo6UcR8LUmYAs1ib077utgTtxbeEx7mfFaqqKWYhVUEszEABQLkkngAd59KQeJqrr/AJzVpYajQpginXZxVe21k0laRNrDUSTzf/bP6EesyPqHl+LqeVRrjXqIVWBUvpF7rq5Fv8GeplMqNVkdHQ6WVlZW/KykEH9CJbfwxm1PE4enUp1EqAj4k4JGx25G4Ox4hWXgReIQiDEBAkSYGNznPsNhF1YmvSoggka2ALAEA6V5axI4HcTBJ1Oysi/3umPqGB/xNCdTsV5uaYoioagWppUk3CheUQ3I0htW225O08tC4uLlmb0MQuqhWp1Vva6OGsbA2NjsbMDY+4nelN8ozOrhayVqL6Kim4PuO6sO6nuJabwH4kGYYSnXsFYgh1HZ1NmG/a4P8Qj0UREBERAxviLJ0xmHqYeoWCVFsdJ0n9//AITQ3ibo/i6BJw5FdN7AkK4G1h+Vjud9uJYuQRAplicK9NitRHptt6XVkax72YXnFLRePvANHMkUkmnVQEU3XtqIJBHDD08HjtaabzHpJmFMnSKdUAXBDFSxtwARz9TC68DJO/O87WZ5ZWwz+XXpvSf2YWuPcHhh8xtOpCtjdN+pdTAnysSXq4c8HdnpEdh3Kn27dtptjN82wOaZbimVzVpLScvo9LqyJ5ll1DZxt8r/AKysV52cBmFSiSabslxZwCdLrYjS68OLFhY+5hHWWd/J88xGELNhqz0SwAYpb1AcXBvxc/vORcHSqoXR0pVBzRqNpVhtvSq1G+vpY3+ZmMZbEg22uNiCNvYg2I+Y2MK254Q61PTUU8chqi4ArUwAwXYetO9tzcbnbbudljqPlnlrUOMogMBZdV3FxezIt2X9QJVeDCYtZg+oWWVL6cbhxa1/MqCnz7eZa/HaMX1ByylbVjcOb3/puKlre/l3tz3lVIgxZjG9W8rp2tXNS9/6dN2ta3O23M7Od+Oqf+n1sVgSuKKBgAp9KFQSzVBsQqgaiNiRa3IlXZzYbFPTLaHZNSlW0m2pGBBVh3FidjBj5xVdqju7m7O7Ox4uzksTbtueJ8QRJAhXzLA9AsC9PBO7XAqVWdQQR6dKIDvzfRe47GaMyLLTicRRoA28xwpPsvLfrpBlsvD2VphqCUkFlVQAPYAbCErJxEQhERAREQEREDxPU3wQuY4c6Aq4hN6TkfuhI/Cf1tzaVnxOHam7I40ujFWU/hZTYjaXOmtOpnTJccfPw5FPEAer8tUDgNbg/wB3sd77WKrvE7OPwNWg5p1qbU3HKuCDza/zGxsRsZ1oVIMmQJMCLSbXgCRIJM+bybRaURaSBAWTe0gMYvIvJMo2J0SyqnWxjOxbVTUFRYafUeSfe6iw+ZljZo37PdvMxP1p/wCGm8oZpERAREQEREBERAREQPMeM/BWHzCmRUUCoAdFRQNaE77H2uBccGVo8S5BWwNdqNdSp5Q8h07EHv7H2Mt9PP8AjHwpRzCg1Oqo1WOh7AtTY/iW42MKqaIJnezvKamEr1KFYWdCR/3L+Fx8iN50DCpiQJMADF4tIgTeDIk/+oEGSRIk+0D2vSDNjh8ypr+GsCh+vxKT/wASP/KWcBla+kPhh8Ti0xHFOi99x8b2OwJ225+tpZRBYAQlTERCEREBERAREQEREBERA0x9oLw9tRxqAen/AGqxv+FjemebbNqGwv6/YTScs/1hwyvlOK1C+hVddyLMrCx25+krCIWAEkyBEK7GBwVStUWnSUu7cAEC9hvuTYbe5nrsm6XY+s4FSmKCXF2ZlLEd9IQkX27kcjmdjos6f6iFdbk0jpP5bFb/AL3/AIlklUQlrT+VdFKaOHq1XqAbhWAC6he2oDcjjbvNL5nhno1alOttUR2D37tc3bfsefoZcqYXNPCuExDipVoU3dTdWKAkH3BtcHYftBqoxabG6bdN2xhFXEqy0fwobqX/ALjaxC+3F7e3O5cN0/wFNg6YairDgimoI7bbbT0lCgqCyiwg108nyelhkCUkVFAsAosB8gJkIiEIiICIiAiIgIiICIiAiIgY7xFgfPwtejcDzKNRASLgFlIBt3te8p5TOwl02EqD4owRoYzE0ioTRXqAKLWVCxKAadgNJXb9IWMZEmfNr7e+30vCtr9FvClY4j706lECkJe3r1cn3AFvYXvN+CYjwrhPKw1JeSEUX97AC/8AEy4hkiIgIiICIiAiIgIiICIiAiIgIiICIiAlTeoWIWpmeMdDdfPYXtbdAEbn+5SJbFjzKdZ1iFqYmvUQ3R69Z1NrXV6jMpseNiNjCx0p90DZlNgbMuxvY2I2Nje30nxM54Ky9cRjsPTexQ1LsCRZgoJ02PO4G3cX+cKtZlf9JfpO3OLDU9KKB2AnLDJERAREQEREBERAREQEREBERAREQEREDDeM8x+74HFVtWkpQqFWtezlSENrG/qI5FpUVRsJY/rti9GVsuvSalWkoAJGsarsvzFgSR7CVxhYiZfwgrnHYUUzZvPpnY29Ktd9/bSG273t3mInsukmA83MqZsSKYZ7+zfCL/8AIwqzuH+Fb+wnJIUcSYZIiICIiAiIgIiICIiAiIgIiICIiAiIgal+0U4+6YUXF/vN7X3IFJ7n+R+4mh5v7rn4WxOMXDVMOgqCiKwdQbMfM8qxUHY/Ab79xNC4vDtSYpUVqbg7q40n9j2+cLHFNrfZ/wAGGxFep3VUW3azFjf6+mapE3d9nigvlYh7DV52m/fStNCB+7N+8FbliIhCIiAiIgIiICIiAiIgIiICIiAiIgIiIEETH5jkdCuNNWkjj2ZQw/YiZGIFXOq+TphMyqU6ShEKU3Ci1hqG9gPhFxxPcfZ8zNAK9Amzmp5gBPxKVVdh7gpv9RPF9XKNb/Va5qI/rdVo3X40CqAqW+Lc2233nlKdSthqqOPMo1V9aEqUYci4DDcbEex3EKuVE1F4V610DT041GpOoHrQGoj8b2UalPO1iNuew2tgcYlZFqU2DowBVlNwQeCDCOeIiAiIgIiICIiAiIgIiICIiAiIgIiICIiBw1sKj/EoM6eY5Dh66hatJHA3AZQ1j7i4kRAwB6Y5dp0/dqem+rjva3PM9PlmXph6a0qahUUAKALAAbAAREDtxEQEREBERAREQ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data:image/jpeg;base64,/9j/4AAQSkZJRgABAQAAAQABAAD/2wCEAAkGBxQSEhQUExQUFBUXFBUYFRcUFRgXGBUUFBcWGBcVGBgYHCggGBolHBUXITEhJSkrLy4uGCAzODMsNygtLywBCgoKDQ0NGg8PFywkHCQsLCwsLCwsLCwsLCwsLCwsLCwsLCwsLDQsLDQsLCwsLCwsLCwsLCwsLDQsLCwsLCwsLP/AABEIALgAtwMBIgACEQEDEQH/xAAcAAEAAgIDAQAAAAAAAAAAAAAAAQgFBwMEBgL/xAA4EAACAQIFAgQDBwMDBQAAAAABAgADEQQFEiExB0EGEyJRMmFxCBRCUoGRoTNisRUjkiRygtHw/8QAFgEBAQEAAAAAAAAAAAAAAAAAAAEC/8QAFhEBAQEAAAAAAAAAAAAAAAAAAAER/9oADAMBAAIRAxEAPwDeM8b4o6lYHA1hQquzVNtYprq8oEEgvbvsNhc+obWnspX3r7kiUcXRrpscStTzBv8AHS8saue4cDj8MDeeUZzQxSeZQqpUXi6sDY+x9j8jO/KbZdj6uHqrVou1OoL2ZdjvyPmPrNv+GuuAChcZQa91HmUSCCO7MjG4tsdi199hxC43VEwWQ+L8HjAPIr03b8mqz8An0nfa4mdhCIiAiDEBERAREQEREBEQICJEmAiIgIiICal68+GKldKGKoo1R6Wqm6ohZ2RyCp9NzZWB2t+Mm+2+2pDKDsYGlch6U0cTgEaoHo19OrVbS4Lb2qKSQ1v0+VpplzubG43sbW1Ds1juL87y2fjjGjD5fi6guNNCpbQbEFgVBB7EE3/SVJAsIWORGswIJDAgqQbEEbggjcG/ebD8J9XMXhdKV/8AqqWw9RtVUDmzcMbdm5sNxuZrmLwq3PhrxRhsdT14eorfmXh15tqU7rwefaZm8pzlWZVcNVWtRYpUQ3DD+QfdT3Esd4B6i4fH01Wo6UcR8LUmYAs1ib077utgTtxbeEx7mfFaqqKWYhVUEszEABQLkkngAd59KQeJqrr/AJzVpYajQpginXZxVe21k0laRNrDUSTzf/bP6EesyPqHl+LqeVRrjXqIVWBUvpF7rq5Fv8GeplMqNVkdHQ6WVlZW/KykEH9CJbfwxm1PE4enUp1EqAj4k4JGx25G4Ox4hWXgReIQiDEBAkSYGNznPsNhF1YmvSoggka2ALAEA6V5axI4HcTBJ1Oysi/3umPqGB/xNCdTsV5uaYoioagWppUk3CheUQ3I0htW225O08tC4uLlmb0MQuqhWp1Vva6OGsbA2NjsbMDY+4nelN8ozOrhayVqL6Kim4PuO6sO6nuJabwH4kGYYSnXsFYgh1HZ1NmG/a4P8Qj0UREBERAxviLJ0xmHqYeoWCVFsdJ0n9//AITQ3ibo/i6BJw5FdN7AkK4G1h+Vjud9uJYuQRAplicK9NitRHptt6XVkax72YXnFLRePvANHMkUkmnVQEU3XtqIJBHDD08HjtaabzHpJmFMnSKdUAXBDFSxtwARz9TC68DJO/O87WZ5ZWwz+XXpvSf2YWuPcHhh8xtOpCtjdN+pdTAnysSXq4c8HdnpEdh3Kn27dtptjN82wOaZbimVzVpLScvo9LqyJ5ll1DZxt8r/AKysV52cBmFSiSabslxZwCdLrYjS68OLFhY+5hHWWd/J88xGELNhqz0SwAYpb1AcXBvxc/vORcHSqoXR0pVBzRqNpVhtvSq1G+vpY3+ZmMZbEg22uNiCNvYg2I+Y2MK254Q61PTUU8chqi4ArUwAwXYetO9tzcbnbbudljqPlnlrUOMogMBZdV3FxezIt2X9QJVeDCYtZg+oWWVL6cbhxa1/MqCnz7eZa/HaMX1ByylbVjcOb3/puKlre/l3tz3lVIgxZjG9W8rp2tXNS9/6dN2ta3O23M7Od+Oqf+n1sVgSuKKBgAp9KFQSzVBsQqgaiNiRa3IlXZzYbFPTLaHZNSlW0m2pGBBVh3FidjBj5xVdqju7m7O7Ox4uzksTbtueJ8QRJAhXzLA9AsC9PBO7XAqVWdQQR6dKIDvzfRe47GaMyLLTicRRoA28xwpPsvLfrpBlsvD2VphqCUkFlVQAPYAbCErJxEQhERAREQEREDxPU3wQuY4c6Aq4hN6TkfuhI/Cf1tzaVnxOHam7I40ujFWU/hZTYjaXOmtOpnTJccfPw5FPEAer8tUDgNbg/wB3sd77WKrvE7OPwNWg5p1qbU3HKuCDza/zGxsRsZ1oVIMmQJMCLSbXgCRIJM+bybRaURaSBAWTe0gMYvIvJMo2J0SyqnWxjOxbVTUFRYafUeSfe6iw+ZljZo37PdvMxP1p/wCGm8oZpERAREQEREBERAREQPMeM/BWHzCmRUUCoAdFRQNaE77H2uBccGVo8S5BWwNdqNdSp5Q8h07EHv7H2Mt9PP8AjHwpRzCg1Oqo1WOh7AtTY/iW42MKqaIJnezvKamEr1KFYWdCR/3L+Fx8iN50DCpiQJMADF4tIgTeDIk/+oEGSRIk+0D2vSDNjh8ypr+GsCh+vxKT/wASP/KWcBla+kPhh8Ti0xHFOi99x8b2OwJ225+tpZRBYAQlTERCEREBERAREQEREBERA0x9oLw9tRxqAen/AGqxv+FjemebbNqGwv6/YTScs/1hwyvlOK1C+hVddyLMrCx25+krCIWAEkyBEK7GBwVStUWnSUu7cAEC9hvuTYbe5nrsm6XY+s4FSmKCXF2ZlLEd9IQkX27kcjmdjos6f6iFdbk0jpP5bFb/AL3/AIlklUQlrT+VdFKaOHq1XqAbhWAC6he2oDcjjbvNL5nhno1alOttUR2D37tc3bfsefoZcqYXNPCuExDipVoU3dTdWKAkH3BtcHYftBqoxabG6bdN2xhFXEqy0fwobqX/ALjaxC+3F7e3O5cN0/wFNg6YairDgimoI7bbbT0lCgqCyiwg108nyelhkCUkVFAsAosB8gJkIiEIiICIiAiIgIiICIiAiIgY7xFgfPwtejcDzKNRASLgFlIBt3te8p5TOwl02EqD4owRoYzE0ioTRXqAKLWVCxKAadgNJXb9IWMZEmfNr7e+30vCtr9FvClY4j706lECkJe3r1cn3AFvYXvN+CYjwrhPKw1JeSEUX97AC/8AEy4hkiIgIiICIiAiIgIiICIiAiIgIiICIiAlTeoWIWpmeMdDdfPYXtbdAEbn+5SJbFjzKdZ1iFqYmvUQ3R69Z1NrXV6jMpseNiNjCx0p90DZlNgbMuxvY2I2Nje30nxM54Ky9cRjsPTexQ1LsCRZgoJ02PO4G3cX+cKtZlf9JfpO3OLDU9KKB2AnLDJERAREQEREBERAREQEREBERAREQEREDDeM8x+74HFVtWkpQqFWtezlSENrG/qI5FpUVRsJY/rti9GVsuvSalWkoAJGsarsvzFgSR7CVxhYiZfwgrnHYUUzZvPpnY29Ktd9/bSG273t3mInsukmA83MqZsSKYZ7+zfCL/8AIwqzuH+Fb+wnJIUcSYZIiICIiAiIgIiICIiAiIgIiICIiAiIgal+0U4+6YUXF/vN7X3IFJ7n+R+4mh5v7rn4WxOMXDVMOgqCiKwdQbMfM8qxUHY/Ab79xNC4vDtSYpUVqbg7q40n9j2+cLHFNrfZ/wAGGxFep3VUW3azFjf6+mapE3d9nigvlYh7DV52m/fStNCB+7N+8FbliIhCIiAiIgIiICIiAiIgIiICIiAiIgIiIEETH5jkdCuNNWkjj2ZQw/YiZGIFXOq+TphMyqU6ShEKU3Ci1hqG9gPhFxxPcfZ8zNAK9Amzmp5gBPxKVVdh7gpv9RPF9XKNb/Va5qI/rdVo3X40CqAqW+Lc2233nlKdSthqqOPMo1V9aEqUYci4DDcbEex3EKuVE1F4V610DT041GpOoHrQGoj8b2UalPO1iNuew2tgcYlZFqU2DowBVlNwQeCDCOeIiAiIgIiICIiAiIgIiICIiAiIgIiICIiBw1sKj/EoM6eY5Dh66hatJHA3AZQ1j7i4kRAwB6Y5dp0/dqem+rjva3PM9PlmXph6a0qahUUAKALAAbAAREDtxEQEREBERAREQ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6" descr="data:image/jpeg;base64,/9j/4AAQSkZJRgABAQAAAQABAAD/2wCEAAkGBxQSEhQUExQUFBUXFBUYFRcUFRgXGBUUFBcWGBcVGBgYHCggGBolHBUXITEhJSkrLy4uGCAzODMsNygtLywBCgoKDQ0NGg8PFywkHCQsLCwsLCwsLCwsLCwsLCwsLCwsLCwsLDQsLDQsLCwsLCwsLCwsLCwsLDQsLCwsLCwsLP/AABEIALgAtwMBIgACEQEDEQH/xAAcAAEAAgIDAQAAAAAAAAAAAAAAAQgFBwMEBgL/xAA4EAACAQIFAgQDBwMDBQAAAAABAgADEQQFEiExB0EGEyJRMmFxCBRCUoGRoTNisRUjkiRygtHw/8QAFgEBAQEAAAAAAAAAAAAAAAAAAAEC/8QAFhEBAQEAAAAAAAAAAAAAAAAAAAER/9oADAMBAAIRAxEAPwDeM8b4o6lYHA1hQquzVNtYprq8oEEgvbvsNhc+obWnspX3r7kiUcXRrpscStTzBv8AHS8saue4cDj8MDeeUZzQxSeZQqpUXi6sDY+x9j8jO/KbZdj6uHqrVou1OoL2ZdjvyPmPrNv+GuuAChcZQa91HmUSCCO7MjG4tsdi199hxC43VEwWQ+L8HjAPIr03b8mqz8An0nfa4mdhCIiAiDEBERAREQEREBEQICJEmAiIgIiICal68+GKldKGKoo1R6Wqm6ohZ2RyCp9NzZWB2t+Mm+2+2pDKDsYGlch6U0cTgEaoHo19OrVbS4Lb2qKSQ1v0+VpplzubG43sbW1Ds1juL87y2fjjGjD5fi6guNNCpbQbEFgVBB7EE3/SVJAsIWORGswIJDAgqQbEEbggjcG/ebD8J9XMXhdKV/8AqqWw9RtVUDmzcMbdm5sNxuZrmLwq3PhrxRhsdT14eorfmXh15tqU7rwefaZm8pzlWZVcNVWtRYpUQ3DD+QfdT3Esd4B6i4fH01Wo6UcR8LUmYAs1ib077utgTtxbeEx7mfFaqqKWYhVUEszEABQLkkngAd59KQeJqrr/AJzVpYajQpginXZxVe21k0laRNrDUSTzf/bP6EesyPqHl+LqeVRrjXqIVWBUvpF7rq5Fv8GeplMqNVkdHQ6WVlZW/KykEH9CJbfwxm1PE4enUp1EqAj4k4JGx25G4Ox4hWXgReIQiDEBAkSYGNznPsNhF1YmvSoggka2ALAEA6V5axI4HcTBJ1Oysi/3umPqGB/xNCdTsV5uaYoioagWppUk3CheUQ3I0htW225O08tC4uLlmb0MQuqhWp1Vva6OGsbA2NjsbMDY+4nelN8ozOrhayVqL6Kim4PuO6sO6nuJabwH4kGYYSnXsFYgh1HZ1NmG/a4P8Qj0UREBERAxviLJ0xmHqYeoWCVFsdJ0n9//AITQ3ibo/i6BJw5FdN7AkK4G1h+Vjud9uJYuQRAplicK9NitRHptt6XVkax72YXnFLRePvANHMkUkmnVQEU3XtqIJBHDD08HjtaabzHpJmFMnSKdUAXBDFSxtwARz9TC68DJO/O87WZ5ZWwz+XXpvSf2YWuPcHhh8xtOpCtjdN+pdTAnysSXq4c8HdnpEdh3Kn27dtptjN82wOaZbimVzVpLScvo9LqyJ5ll1DZxt8r/AKysV52cBmFSiSabslxZwCdLrYjS68OLFhY+5hHWWd/J88xGELNhqz0SwAYpb1AcXBvxc/vORcHSqoXR0pVBzRqNpVhtvSq1G+vpY3+ZmMZbEg22uNiCNvYg2I+Y2MK254Q61PTUU8chqi4ArUwAwXYetO9tzcbnbbudljqPlnlrUOMogMBZdV3FxezIt2X9QJVeDCYtZg+oWWVL6cbhxa1/MqCnz7eZa/HaMX1ByylbVjcOb3/puKlre/l3tz3lVIgxZjG9W8rp2tXNS9/6dN2ta3O23M7Od+Oqf+n1sVgSuKKBgAp9KFQSzVBsQqgaiNiRa3IlXZzYbFPTLaHZNSlW0m2pGBBVh3FidjBj5xVdqju7m7O7Ox4uzksTbtueJ8QRJAhXzLA9AsC9PBO7XAqVWdQQR6dKIDvzfRe47GaMyLLTicRRoA28xwpPsvLfrpBlsvD2VphqCUkFlVQAPYAbCErJxEQhERAREQEREDxPU3wQuY4c6Aq4hN6TkfuhI/Cf1tzaVnxOHam7I40ujFWU/hZTYjaXOmtOpnTJccfPw5FPEAer8tUDgNbg/wB3sd77WKrvE7OPwNWg5p1qbU3HKuCDza/zGxsRsZ1oVIMmQJMCLSbXgCRIJM+bybRaURaSBAWTe0gMYvIvJMo2J0SyqnWxjOxbVTUFRYafUeSfe6iw+ZljZo37PdvMxP1p/wCGm8oZpERAREQEREBERAREQPMeM/BWHzCmRUUCoAdFRQNaE77H2uBccGVo8S5BWwNdqNdSp5Q8h07EHv7H2Mt9PP8AjHwpRzCg1Oqo1WOh7AtTY/iW42MKqaIJnezvKamEr1KFYWdCR/3L+Fx8iN50DCpiQJMADF4tIgTeDIk/+oEGSRIk+0D2vSDNjh8ypr+GsCh+vxKT/wASP/KWcBla+kPhh8Ti0xHFOi99x8b2OwJ225+tpZRBYAQlTERCEREBERAREQEREBERA0x9oLw9tRxqAen/AGqxv+FjemebbNqGwv6/YTScs/1hwyvlOK1C+hVddyLMrCx25+krCIWAEkyBEK7GBwVStUWnSUu7cAEC9hvuTYbe5nrsm6XY+s4FSmKCXF2ZlLEd9IQkX27kcjmdjos6f6iFdbk0jpP5bFb/AL3/AIlklUQlrT+VdFKaOHq1XqAbhWAC6he2oDcjjbvNL5nhno1alOttUR2D37tc3bfsefoZcqYXNPCuExDipVoU3dTdWKAkH3BtcHYftBqoxabG6bdN2xhFXEqy0fwobqX/ALjaxC+3F7e3O5cN0/wFNg6YairDgimoI7bbbT0lCgqCyiwg108nyelhkCUkVFAsAosB8gJkIiEIiICIiAiIgIiICIiAiIgY7xFgfPwtejcDzKNRASLgFlIBt3te8p5TOwl02EqD4owRoYzE0ioTRXqAKLWVCxKAadgNJXb9IWMZEmfNr7e+30vCtr9FvClY4j706lECkJe3r1cn3AFvYXvN+CYjwrhPKw1JeSEUX97AC/8AEy4hkiIgIiICIiAiIgIiICIiAiIgIiICIiAlTeoWIWpmeMdDdfPYXtbdAEbn+5SJbFjzKdZ1iFqYmvUQ3R69Z1NrXV6jMpseNiNjCx0p90DZlNgbMuxvY2I2Nje30nxM54Ky9cRjsPTexQ1LsCRZgoJ02PO4G3cX+cKtZlf9JfpO3OLDU9KKB2AnLDJERAREQEREBERAREQEREBERAREQEREDDeM8x+74HFVtWkpQqFWtezlSENrG/qI5FpUVRsJY/rti9GVsuvSalWkoAJGsarsvzFgSR7CVxhYiZfwgrnHYUUzZvPpnY29Ktd9/bSG273t3mInsukmA83MqZsSKYZ7+zfCL/8AIwqzuH+Fb+wnJIUcSYZIiICIiAiIgIiICIiAiIgIiICIiAiIgal+0U4+6YUXF/vN7X3IFJ7n+R+4mh5v7rn4WxOMXDVMOgqCiKwdQbMfM8qxUHY/Ab79xNC4vDtSYpUVqbg7q40n9j2+cLHFNrfZ/wAGGxFep3VUW3azFjf6+mapE3d9nigvlYh7DV52m/fStNCB+7N+8FbliIhCIiAiIgIiICIiAiIgIiICIiAiIgIiIEETH5jkdCuNNWkjj2ZQw/YiZGIFXOq+TphMyqU6ShEKU3Ci1hqG9gPhFxxPcfZ8zNAK9Amzmp5gBPxKVVdh7gpv9RPF9XKNb/Va5qI/rdVo3X40CqAqW+Lc2233nlKdSthqqOPMo1V9aEqUYci4DDcbEex3EKuVE1F4V610DT041GpOoHrQGoj8b2UalPO1iNuew2tgcYlZFqU2DowBVlNwQeCDCOeIiAiIgIiICIiAiIgIiICIiAiIgIiICIiBw1sKj/EoM6eY5Dh66hatJHA3AZQ1j7i4kRAwB6Y5dp0/dqem+rjva3PM9PlmXph6a0qahUUAKALAAbAAREDtxEQEREBERAREQP/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3080" name="Picture 8" descr="http://karate-institute.com/Resources/Website/karate%20stick%20ma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1493" y="1863967"/>
            <a:ext cx="2603123" cy="26258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encrypted-tbn2.gstatic.com/images?q=tbn:ANd9GcSLoxsFumoglLn1IXxXAvqOsRDhfNV__aIODiM3UU3gWYMaosZ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409" y="1863967"/>
            <a:ext cx="1838325" cy="24860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22"/>
          <p:cNvSpPr txBox="1">
            <a:spLocks noChangeArrowheads="1"/>
          </p:cNvSpPr>
          <p:nvPr/>
        </p:nvSpPr>
        <p:spPr bwMode="auto">
          <a:xfrm>
            <a:off x="230107" y="4564768"/>
            <a:ext cx="8683787" cy="523220"/>
          </a:xfrm>
          <a:prstGeom prst="rect">
            <a:avLst/>
          </a:prstGeom>
          <a:solidFill>
            <a:schemeClr val="tx1"/>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Is functional programming more like Haiku or Karate?</a:t>
            </a:r>
          </a:p>
        </p:txBody>
      </p:sp>
      <p:grpSp>
        <p:nvGrpSpPr>
          <p:cNvPr id="8" name="Group 7"/>
          <p:cNvGrpSpPr/>
          <p:nvPr/>
        </p:nvGrpSpPr>
        <p:grpSpPr>
          <a:xfrm>
            <a:off x="1824790" y="5379329"/>
            <a:ext cx="5494421" cy="523220"/>
            <a:chOff x="1597510" y="5379329"/>
            <a:chExt cx="5494421" cy="523220"/>
          </a:xfrm>
          <a:solidFill>
            <a:schemeClr val="tx1"/>
          </a:solidFill>
        </p:grpSpPr>
        <p:sp>
          <p:nvSpPr>
            <p:cNvPr id="11" name="Text Box 122"/>
            <p:cNvSpPr txBox="1">
              <a:spLocks noChangeArrowheads="1"/>
            </p:cNvSpPr>
            <p:nvPr/>
          </p:nvSpPr>
          <p:spPr bwMode="auto">
            <a:xfrm>
              <a:off x="1597510" y="5379329"/>
              <a:ext cx="2105063" cy="523220"/>
            </a:xfrm>
            <a:prstGeom prst="rect">
              <a:avLst/>
            </a:prstGeom>
            <a:grp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1981: Haiku</a:t>
              </a:r>
            </a:p>
          </p:txBody>
        </p:sp>
        <p:sp>
          <p:nvSpPr>
            <p:cNvPr id="12" name="Text Box 122"/>
            <p:cNvSpPr txBox="1">
              <a:spLocks noChangeArrowheads="1"/>
            </p:cNvSpPr>
            <p:nvPr/>
          </p:nvSpPr>
          <p:spPr bwMode="auto">
            <a:xfrm>
              <a:off x="4688453" y="5379329"/>
              <a:ext cx="2403478" cy="523220"/>
            </a:xfrm>
            <a:prstGeom prst="rect">
              <a:avLst/>
            </a:prstGeom>
            <a:grp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Today: Karate</a:t>
              </a:r>
            </a:p>
          </p:txBody>
        </p:sp>
      </p:grpSp>
    </p:spTree>
    <p:extLst>
      <p:ext uri="{BB962C8B-B14F-4D97-AF65-F5344CB8AC3E}">
        <p14:creationId xmlns:p14="http://schemas.microsoft.com/office/powerpoint/2010/main" val="234168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
          <p:cNvSpPr>
            <a:spLocks/>
          </p:cNvSpPr>
          <p:nvPr/>
        </p:nvSpPr>
        <p:spPr bwMode="auto">
          <a:xfrm>
            <a:off x="1444228" y="5187990"/>
            <a:ext cx="1931988" cy="12350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solidFill>
                <a:srgbClr val="FFFF00"/>
              </a:solidFill>
              <a:latin typeface="Arial" pitchFamily="34" charset="0"/>
            </a:endParaRPr>
          </a:p>
        </p:txBody>
      </p:sp>
      <p:sp>
        <p:nvSpPr>
          <p:cNvPr id="2" name="Title 1"/>
          <p:cNvSpPr>
            <a:spLocks noGrp="1"/>
          </p:cNvSpPr>
          <p:nvPr>
            <p:ph type="title"/>
          </p:nvPr>
        </p:nvSpPr>
        <p:spPr/>
        <p:txBody>
          <a:bodyPr/>
          <a:lstStyle/>
          <a:p>
            <a:r>
              <a:rPr lang="en-US" dirty="0"/>
              <a:t>Laziness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67</a:t>
            </a:fld>
            <a:endParaRPr lang="en-US" dirty="0"/>
          </a:p>
        </p:txBody>
      </p:sp>
      <p:sp>
        <p:nvSpPr>
          <p:cNvPr id="6" name="Rectangle 5"/>
          <p:cNvSpPr/>
          <p:nvPr/>
        </p:nvSpPr>
        <p:spPr bwMode="auto">
          <a:xfrm>
            <a:off x="1598334" y="3107399"/>
            <a:ext cx="1507144"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x+1</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9" name="Oval 8"/>
          <p:cNvSpPr/>
          <p:nvPr/>
        </p:nvSpPr>
        <p:spPr bwMode="auto">
          <a:xfrm>
            <a:off x="1337324" y="1682218"/>
            <a:ext cx="2029165"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1,2,3,…</a:t>
            </a:r>
          </a:p>
        </p:txBody>
      </p:sp>
      <p:sp>
        <p:nvSpPr>
          <p:cNvPr id="14" name="Rectangle 13"/>
          <p:cNvSpPr/>
          <p:nvPr/>
        </p:nvSpPr>
        <p:spPr bwMode="auto">
          <a:xfrm>
            <a:off x="1703331" y="4320053"/>
            <a:ext cx="1297150"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2x</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6" name="Down Arrow 15"/>
          <p:cNvSpPr/>
          <p:nvPr/>
        </p:nvSpPr>
        <p:spPr bwMode="auto">
          <a:xfrm>
            <a:off x="1803389" y="2531593"/>
            <a:ext cx="1097035" cy="462178"/>
          </a:xfrm>
          <a:prstGeom prst="downArrow">
            <a:avLst/>
          </a:prstGeom>
          <a:noFill/>
          <a:ln w="38100" cap="flat" cmpd="sng" algn="ctr">
            <a:solidFill>
              <a:srgbClr val="FFFF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7" name="Down Arrow 16"/>
          <p:cNvSpPr/>
          <p:nvPr/>
        </p:nvSpPr>
        <p:spPr bwMode="auto">
          <a:xfrm>
            <a:off x="1803389" y="3744247"/>
            <a:ext cx="1097035" cy="462178"/>
          </a:xfrm>
          <a:prstGeom prst="downArrow">
            <a:avLst/>
          </a:prstGeom>
          <a:noFill/>
          <a:ln w="38100" cap="flat" cmpd="sng" algn="ctr">
            <a:solidFill>
              <a:srgbClr val="FFFF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8" name="Down Arrow 17"/>
          <p:cNvSpPr/>
          <p:nvPr/>
        </p:nvSpPr>
        <p:spPr bwMode="auto">
          <a:xfrm>
            <a:off x="1803389" y="4956901"/>
            <a:ext cx="1097035" cy="462178"/>
          </a:xfrm>
          <a:prstGeom prst="downArrow">
            <a:avLst/>
          </a:prstGeom>
          <a:noFill/>
          <a:ln w="38100" cap="flat" cmpd="sng" algn="ctr">
            <a:solidFill>
              <a:srgbClr val="FFFF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9" name="Rectangle 18"/>
          <p:cNvSpPr/>
          <p:nvPr/>
        </p:nvSpPr>
        <p:spPr bwMode="auto">
          <a:xfrm>
            <a:off x="1919737" y="5532707"/>
            <a:ext cx="864339" cy="523220"/>
          </a:xfrm>
          <a:prstGeom prst="rect">
            <a:avLst/>
          </a:prstGeom>
          <a:solidFill>
            <a:schemeClr val="tx1"/>
          </a:solid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sum</a:t>
            </a:r>
          </a:p>
        </p:txBody>
      </p:sp>
      <p:sp>
        <p:nvSpPr>
          <p:cNvPr id="20" name="Text Box 122"/>
          <p:cNvSpPr txBox="1">
            <a:spLocks noChangeArrowheads="1"/>
          </p:cNvSpPr>
          <p:nvPr/>
        </p:nvSpPr>
        <p:spPr bwMode="auto">
          <a:xfrm>
            <a:off x="4585171" y="1682218"/>
            <a:ext cx="4171372" cy="954107"/>
          </a:xfrm>
          <a:prstGeom prst="rect">
            <a:avLst/>
          </a:prstGeom>
          <a:solidFill>
            <a:schemeClr val="tx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No computation until absolutely necessary</a:t>
            </a:r>
          </a:p>
        </p:txBody>
      </p:sp>
      <p:sp>
        <p:nvSpPr>
          <p:cNvPr id="22" name="Text Box 122"/>
          <p:cNvSpPr txBox="1">
            <a:spLocks noChangeArrowheads="1"/>
          </p:cNvSpPr>
          <p:nvPr/>
        </p:nvSpPr>
        <p:spPr bwMode="auto">
          <a:xfrm>
            <a:off x="3366489" y="2867809"/>
            <a:ext cx="4171372" cy="954107"/>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add 1 to each element: no computation</a:t>
            </a:r>
          </a:p>
        </p:txBody>
      </p:sp>
      <p:sp>
        <p:nvSpPr>
          <p:cNvPr id="23" name="Text Box 122"/>
          <p:cNvSpPr txBox="1">
            <a:spLocks noChangeArrowheads="1"/>
          </p:cNvSpPr>
          <p:nvPr/>
        </p:nvSpPr>
        <p:spPr bwMode="auto">
          <a:xfrm>
            <a:off x="3376216" y="4002794"/>
            <a:ext cx="4171372" cy="954107"/>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double each element: no computation</a:t>
            </a:r>
          </a:p>
        </p:txBody>
      </p:sp>
      <p:sp>
        <p:nvSpPr>
          <p:cNvPr id="24" name="Text Box 122"/>
          <p:cNvSpPr txBox="1">
            <a:spLocks noChangeArrowheads="1"/>
          </p:cNvSpPr>
          <p:nvPr/>
        </p:nvSpPr>
        <p:spPr bwMode="auto">
          <a:xfrm>
            <a:off x="3807586" y="5187990"/>
            <a:ext cx="3509294" cy="769441"/>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4400" dirty="0">
                <a:solidFill>
                  <a:schemeClr val="bg1"/>
                </a:solidFill>
                <a:latin typeface="Symbol"/>
                <a:cs typeface="Arial" pitchFamily="34" charset="0"/>
                <a:sym typeface="Symbol"/>
              </a:rPr>
              <a:t></a:t>
            </a:r>
            <a:r>
              <a:rPr lang="en-US" sz="2800" dirty="0">
                <a:solidFill>
                  <a:schemeClr val="bg1"/>
                </a:solidFill>
                <a:latin typeface="Arial" pitchFamily="34" charset="0"/>
                <a:cs typeface="Arial" pitchFamily="34" charset="0"/>
              </a:rPr>
              <a:t> </a:t>
            </a:r>
            <a:r>
              <a:rPr lang="en-US" sz="2800" dirty="0">
                <a:solidFill>
                  <a:schemeClr val="bg1"/>
                </a:solidFill>
                <a:latin typeface="Arial"/>
                <a:cs typeface="Arial" pitchFamily="34" charset="0"/>
              </a:rPr>
              <a:t>2(x</a:t>
            </a:r>
            <a:r>
              <a:rPr lang="en-US" sz="2800" baseline="-25000" dirty="0">
                <a:solidFill>
                  <a:schemeClr val="bg1"/>
                </a:solidFill>
                <a:latin typeface="Arial"/>
                <a:cs typeface="Arial" pitchFamily="34" charset="0"/>
              </a:rPr>
              <a:t>i</a:t>
            </a:r>
            <a:r>
              <a:rPr lang="en-US" sz="2800" dirty="0">
                <a:solidFill>
                  <a:schemeClr val="bg1"/>
                </a:solidFill>
                <a:latin typeface="Arial"/>
                <a:cs typeface="Arial" pitchFamily="34" charset="0"/>
              </a:rPr>
              <a:t>+1</a:t>
            </a:r>
            <a:r>
              <a:rPr lang="en-US" sz="2800" dirty="0">
                <a:solidFill>
                  <a:schemeClr val="bg1"/>
                </a:solidFill>
                <a:latin typeface="Arial" pitchFamily="34" charset="0"/>
                <a:cs typeface="Arial" pitchFamily="34" charset="0"/>
              </a:rPr>
              <a:t>) </a:t>
            </a:r>
            <a:r>
              <a:rPr lang="en-US" sz="2800" dirty="0">
                <a:solidFill>
                  <a:srgbClr val="FFFF00"/>
                </a:solidFill>
                <a:latin typeface="Arial" pitchFamily="34" charset="0"/>
                <a:cs typeface="Arial" pitchFamily="34" charset="0"/>
              </a:rPr>
              <a:t>is </a:t>
            </a:r>
            <a:r>
              <a:rPr lang="en-US" sz="2800" i="1" dirty="0">
                <a:solidFill>
                  <a:srgbClr val="FFFF00"/>
                </a:solidFill>
                <a:latin typeface="Arial" pitchFamily="34" charset="0"/>
                <a:cs typeface="Arial" pitchFamily="34" charset="0"/>
              </a:rPr>
              <a:t>terminal</a:t>
            </a:r>
          </a:p>
        </p:txBody>
      </p:sp>
    </p:spTree>
    <p:extLst>
      <p:ext uri="{BB962C8B-B14F-4D97-AF65-F5344CB8AC3E}">
        <p14:creationId xmlns:p14="http://schemas.microsoft.com/office/powerpoint/2010/main" val="64062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 grpId="0" animBg="1"/>
      <p:bldP spid="14" grpId="0" animBg="1"/>
      <p:bldP spid="16" grpId="0" animBg="1"/>
      <p:bldP spid="17" grpId="0" animBg="1"/>
      <p:bldP spid="18" grpId="0" animBg="1"/>
      <p:bldP spid="19" grpId="0" animBg="1"/>
      <p:bldP spid="22" grpId="0" animBg="1"/>
      <p:bldP spid="23" grpId="0" animBg="1"/>
      <p:bldP spid="2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
          <p:cNvSpPr>
            <a:spLocks/>
          </p:cNvSpPr>
          <p:nvPr/>
        </p:nvSpPr>
        <p:spPr bwMode="auto">
          <a:xfrm>
            <a:off x="1444228" y="5187990"/>
            <a:ext cx="1931988" cy="12350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solidFill>
                <a:srgbClr val="FFFF00"/>
              </a:solidFill>
              <a:latin typeface="Arial" pitchFamily="34" charset="0"/>
            </a:endParaRPr>
          </a:p>
        </p:txBody>
      </p:sp>
      <p:sp>
        <p:nvSpPr>
          <p:cNvPr id="2" name="Title 1"/>
          <p:cNvSpPr>
            <a:spLocks noGrp="1"/>
          </p:cNvSpPr>
          <p:nvPr>
            <p:ph type="title"/>
          </p:nvPr>
        </p:nvSpPr>
        <p:spPr/>
        <p:txBody>
          <a:bodyPr/>
          <a:lstStyle/>
          <a:p>
            <a:r>
              <a:rPr lang="en-US" dirty="0"/>
              <a:t>Laziness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68</a:t>
            </a:fld>
            <a:endParaRPr lang="en-US" dirty="0"/>
          </a:p>
        </p:txBody>
      </p:sp>
      <p:sp>
        <p:nvSpPr>
          <p:cNvPr id="6" name="Rectangle 5"/>
          <p:cNvSpPr/>
          <p:nvPr/>
        </p:nvSpPr>
        <p:spPr bwMode="auto">
          <a:xfrm>
            <a:off x="1598334" y="3107399"/>
            <a:ext cx="1507144"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x+1</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9" name="Oval 8"/>
          <p:cNvSpPr/>
          <p:nvPr/>
        </p:nvSpPr>
        <p:spPr bwMode="auto">
          <a:xfrm>
            <a:off x="1337324" y="1682218"/>
            <a:ext cx="2029165"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1,2,3,…</a:t>
            </a:r>
          </a:p>
        </p:txBody>
      </p:sp>
      <p:sp>
        <p:nvSpPr>
          <p:cNvPr id="14" name="Rectangle 13"/>
          <p:cNvSpPr/>
          <p:nvPr/>
        </p:nvSpPr>
        <p:spPr bwMode="auto">
          <a:xfrm>
            <a:off x="1703331" y="4320053"/>
            <a:ext cx="1297150"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2x</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6" name="Down Arrow 15"/>
          <p:cNvSpPr/>
          <p:nvPr/>
        </p:nvSpPr>
        <p:spPr bwMode="auto">
          <a:xfrm>
            <a:off x="1803389" y="2531593"/>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7" name="Down Arrow 16"/>
          <p:cNvSpPr/>
          <p:nvPr/>
        </p:nvSpPr>
        <p:spPr bwMode="auto">
          <a:xfrm>
            <a:off x="1803389" y="3744247"/>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8" name="Down Arrow 17"/>
          <p:cNvSpPr/>
          <p:nvPr/>
        </p:nvSpPr>
        <p:spPr bwMode="auto">
          <a:xfrm>
            <a:off x="1803389" y="4956901"/>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9" name="Rectangle 18"/>
          <p:cNvSpPr/>
          <p:nvPr/>
        </p:nvSpPr>
        <p:spPr bwMode="auto">
          <a:xfrm>
            <a:off x="1207568" y="5532707"/>
            <a:ext cx="2242922" cy="523220"/>
          </a:xfrm>
          <a:prstGeom prst="rect">
            <a:avLst/>
          </a:prstGeom>
          <a:solidFill>
            <a:schemeClr val="tx1"/>
          </a:solid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collect in List</a:t>
            </a:r>
          </a:p>
        </p:txBody>
      </p:sp>
      <p:sp>
        <p:nvSpPr>
          <p:cNvPr id="24" name="Text Box 122"/>
          <p:cNvSpPr txBox="1">
            <a:spLocks noChangeArrowheads="1"/>
          </p:cNvSpPr>
          <p:nvPr/>
        </p:nvSpPr>
        <p:spPr bwMode="auto">
          <a:xfrm>
            <a:off x="4179546" y="5092287"/>
            <a:ext cx="3073662" cy="954107"/>
          </a:xfrm>
          <a:prstGeom prst="rect">
            <a:avLst/>
          </a:prstGeom>
          <a:solidFill>
            <a:schemeClr val="tx1"/>
          </a:solidFill>
          <a:ln w="38100" algn="ctr">
            <a:solidFill>
              <a:srgbClr val="FFC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move to container is </a:t>
            </a:r>
            <a:r>
              <a:rPr lang="en-US" sz="2800" i="1" dirty="0">
                <a:solidFill>
                  <a:schemeClr val="bg1"/>
                </a:solidFill>
                <a:latin typeface="Arial" pitchFamily="34" charset="0"/>
                <a:cs typeface="Arial" pitchFamily="34" charset="0"/>
              </a:rPr>
              <a:t>terminal</a:t>
            </a:r>
          </a:p>
        </p:txBody>
      </p:sp>
    </p:spTree>
    <p:extLst>
      <p:ext uri="{BB962C8B-B14F-4D97-AF65-F5344CB8AC3E}">
        <p14:creationId xmlns:p14="http://schemas.microsoft.com/office/powerpoint/2010/main" val="30184221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
          <p:cNvSpPr>
            <a:spLocks/>
          </p:cNvSpPr>
          <p:nvPr/>
        </p:nvSpPr>
        <p:spPr bwMode="auto">
          <a:xfrm>
            <a:off x="1444228" y="5187990"/>
            <a:ext cx="1931988" cy="12350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solidFill>
                <a:srgbClr val="FFFF00"/>
              </a:solidFill>
              <a:latin typeface="Arial" pitchFamily="34" charset="0"/>
            </a:endParaRPr>
          </a:p>
        </p:txBody>
      </p:sp>
      <p:sp>
        <p:nvSpPr>
          <p:cNvPr id="2" name="Title 1"/>
          <p:cNvSpPr>
            <a:spLocks noGrp="1"/>
          </p:cNvSpPr>
          <p:nvPr>
            <p:ph type="title"/>
          </p:nvPr>
        </p:nvSpPr>
        <p:spPr/>
        <p:txBody>
          <a:bodyPr/>
          <a:lstStyle/>
          <a:p>
            <a:r>
              <a:rPr lang="en-US" dirty="0"/>
              <a:t>Laziness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69</a:t>
            </a:fld>
            <a:endParaRPr lang="en-US" dirty="0"/>
          </a:p>
        </p:txBody>
      </p:sp>
      <p:sp>
        <p:nvSpPr>
          <p:cNvPr id="6" name="Rectangle 5"/>
          <p:cNvSpPr/>
          <p:nvPr/>
        </p:nvSpPr>
        <p:spPr bwMode="auto">
          <a:xfrm>
            <a:off x="1598334" y="3107399"/>
            <a:ext cx="1507144"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x+1</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9" name="Oval 8"/>
          <p:cNvSpPr/>
          <p:nvPr/>
        </p:nvSpPr>
        <p:spPr bwMode="auto">
          <a:xfrm>
            <a:off x="1337324" y="1682218"/>
            <a:ext cx="2029165" cy="735747"/>
          </a:xfrm>
          <a:prstGeom prst="ellipse">
            <a:avLst/>
          </a:prstGeom>
          <a:noFill/>
          <a:ln w="38100" cap="flat" cmpd="sng" algn="ctr">
            <a:solidFill>
              <a:srgbClr val="00B05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1,2,3,…</a:t>
            </a:r>
          </a:p>
        </p:txBody>
      </p:sp>
      <p:sp>
        <p:nvSpPr>
          <p:cNvPr id="14" name="Rectangle 13"/>
          <p:cNvSpPr/>
          <p:nvPr/>
        </p:nvSpPr>
        <p:spPr bwMode="auto">
          <a:xfrm>
            <a:off x="1703331" y="4320053"/>
            <a:ext cx="1297150"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2x</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6" name="Down Arrow 15"/>
          <p:cNvSpPr/>
          <p:nvPr/>
        </p:nvSpPr>
        <p:spPr bwMode="auto">
          <a:xfrm>
            <a:off x="1803389" y="2531593"/>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7" name="Down Arrow 16"/>
          <p:cNvSpPr/>
          <p:nvPr/>
        </p:nvSpPr>
        <p:spPr bwMode="auto">
          <a:xfrm>
            <a:off x="1803389" y="3744247"/>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8" name="Down Arrow 17"/>
          <p:cNvSpPr/>
          <p:nvPr/>
        </p:nvSpPr>
        <p:spPr bwMode="auto">
          <a:xfrm>
            <a:off x="1803389" y="4956901"/>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19" name="Rectangle 18"/>
          <p:cNvSpPr/>
          <p:nvPr/>
        </p:nvSpPr>
        <p:spPr bwMode="auto">
          <a:xfrm>
            <a:off x="1207568" y="5532707"/>
            <a:ext cx="2242922" cy="523220"/>
          </a:xfrm>
          <a:prstGeom prst="rect">
            <a:avLst/>
          </a:prstGeom>
          <a:solidFill>
            <a:schemeClr val="tx1"/>
          </a:solid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collect in List</a:t>
            </a:r>
          </a:p>
        </p:txBody>
      </p:sp>
      <p:sp>
        <p:nvSpPr>
          <p:cNvPr id="24" name="Text Box 122"/>
          <p:cNvSpPr txBox="1">
            <a:spLocks noChangeArrowheads="1"/>
          </p:cNvSpPr>
          <p:nvPr/>
        </p:nvSpPr>
        <p:spPr bwMode="auto">
          <a:xfrm>
            <a:off x="4970890" y="5151666"/>
            <a:ext cx="3073662" cy="954107"/>
          </a:xfrm>
          <a:prstGeom prst="rect">
            <a:avLst/>
          </a:prstGeom>
          <a:solidFill>
            <a:schemeClr val="tx1"/>
          </a:solidFill>
          <a:ln w="38100" algn="ctr">
            <a:solidFill>
              <a:srgbClr val="FFC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Laziness permits optimizations</a:t>
            </a:r>
            <a:endParaRPr lang="en-US" sz="2800" i="1" dirty="0">
              <a:solidFill>
                <a:srgbClr val="FFFF00"/>
              </a:solidFill>
              <a:latin typeface="Arial" pitchFamily="34" charset="0"/>
              <a:cs typeface="Arial" pitchFamily="34" charset="0"/>
            </a:endParaRPr>
          </a:p>
        </p:txBody>
      </p:sp>
      <p:sp>
        <p:nvSpPr>
          <p:cNvPr id="5" name="Right Brace 4"/>
          <p:cNvSpPr/>
          <p:nvPr/>
        </p:nvSpPr>
        <p:spPr bwMode="auto">
          <a:xfrm>
            <a:off x="3880393" y="2531593"/>
            <a:ext cx="955078" cy="2656397"/>
          </a:xfrm>
          <a:prstGeom prst="rightBrac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
        <p:nvSpPr>
          <p:cNvPr id="15" name="Rectangle 14"/>
          <p:cNvSpPr/>
          <p:nvPr/>
        </p:nvSpPr>
        <p:spPr bwMode="auto">
          <a:xfrm>
            <a:off x="5094986" y="3652757"/>
            <a:ext cx="1947969" cy="523220"/>
          </a:xfrm>
          <a:prstGeom prst="rect">
            <a:avLst/>
          </a:prstGeom>
          <a:noFill/>
          <a:ln w="38100" cap="flat" cmpd="sng" algn="ctr">
            <a:solidFill>
              <a:srgbClr val="00B0F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rPr>
              <a:t>x </a:t>
            </a:r>
            <a:r>
              <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sym typeface="Symbol"/>
              </a:rPr>
              <a:t></a:t>
            </a:r>
            <a:r>
              <a:rPr kumimoji="0" lang="en-US" sz="2800" b="0" i="0" u="none" strike="noStrike" cap="none" normalizeH="0" dirty="0">
                <a:ln>
                  <a:noFill/>
                </a:ln>
                <a:solidFill>
                  <a:srgbClr val="FFFF00"/>
                </a:solidFill>
                <a:effectLst/>
                <a:latin typeface="Arial" panose="020B0604020202020204" pitchFamily="34" charset="0"/>
                <a:cs typeface="Arial" panose="020B0604020202020204" pitchFamily="34" charset="0"/>
                <a:sym typeface="Symbol"/>
              </a:rPr>
              <a:t> 2(x+1)</a:t>
            </a: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20" name="Down Arrow 19"/>
          <p:cNvSpPr/>
          <p:nvPr/>
        </p:nvSpPr>
        <p:spPr bwMode="auto">
          <a:xfrm>
            <a:off x="5459422" y="3126699"/>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22" name="Down Arrow 21"/>
          <p:cNvSpPr/>
          <p:nvPr/>
        </p:nvSpPr>
        <p:spPr bwMode="auto">
          <a:xfrm>
            <a:off x="5459422" y="4339353"/>
            <a:ext cx="1097035" cy="462178"/>
          </a:xfrm>
          <a:prstGeom prst="downArrow">
            <a:avLst/>
          </a:prstGeom>
          <a:no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30589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Laziness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70</a:t>
            </a:fld>
            <a:endParaRPr lang="en-US" dirty="0"/>
          </a:p>
        </p:txBody>
      </p:sp>
      <p:sp>
        <p:nvSpPr>
          <p:cNvPr id="7" name="TextBox 6"/>
          <p:cNvSpPr txBox="1"/>
          <p:nvPr/>
        </p:nvSpPr>
        <p:spPr bwMode="auto">
          <a:xfrm>
            <a:off x="1115675" y="4522590"/>
            <a:ext cx="697627" cy="1200329"/>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7200" dirty="0">
                <a:solidFill>
                  <a:srgbClr val="FFFF00"/>
                </a:solidFill>
                <a:latin typeface="Arial" pitchFamily="34" charset="0"/>
                <a:cs typeface="Arial" pitchFamily="34" charset="0"/>
              </a:rPr>
              <a:t>1</a:t>
            </a:r>
          </a:p>
        </p:txBody>
      </p:sp>
      <p:sp>
        <p:nvSpPr>
          <p:cNvPr id="29" name="TextBox 28"/>
          <p:cNvSpPr txBox="1"/>
          <p:nvPr/>
        </p:nvSpPr>
        <p:spPr bwMode="auto">
          <a:xfrm>
            <a:off x="1977214" y="4614923"/>
            <a:ext cx="655949" cy="1107996"/>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6600" dirty="0">
                <a:solidFill>
                  <a:srgbClr val="FFFF00"/>
                </a:solidFill>
                <a:latin typeface="Arial" pitchFamily="34" charset="0"/>
                <a:cs typeface="Arial" pitchFamily="34" charset="0"/>
              </a:rPr>
              <a:t>1</a:t>
            </a:r>
          </a:p>
        </p:txBody>
      </p:sp>
      <p:sp>
        <p:nvSpPr>
          <p:cNvPr id="30" name="TextBox 29"/>
          <p:cNvSpPr txBox="1"/>
          <p:nvPr/>
        </p:nvSpPr>
        <p:spPr bwMode="auto">
          <a:xfrm>
            <a:off x="2797075" y="4707256"/>
            <a:ext cx="612668" cy="1015663"/>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6000" dirty="0">
                <a:solidFill>
                  <a:srgbClr val="FFFF00"/>
                </a:solidFill>
                <a:latin typeface="Arial" pitchFamily="34" charset="0"/>
                <a:cs typeface="Arial" pitchFamily="34" charset="0"/>
              </a:rPr>
              <a:t>2</a:t>
            </a:r>
          </a:p>
        </p:txBody>
      </p:sp>
      <p:sp>
        <p:nvSpPr>
          <p:cNvPr id="31" name="TextBox 30"/>
          <p:cNvSpPr txBox="1"/>
          <p:nvPr/>
        </p:nvSpPr>
        <p:spPr bwMode="auto">
          <a:xfrm>
            <a:off x="3573655" y="4799589"/>
            <a:ext cx="569387" cy="923330"/>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5400" dirty="0">
                <a:solidFill>
                  <a:srgbClr val="FFFF00"/>
                </a:solidFill>
                <a:latin typeface="Arial" pitchFamily="34" charset="0"/>
                <a:cs typeface="Arial" pitchFamily="34" charset="0"/>
              </a:rPr>
              <a:t>3</a:t>
            </a:r>
          </a:p>
        </p:txBody>
      </p:sp>
      <p:sp>
        <p:nvSpPr>
          <p:cNvPr id="32" name="TextBox 31"/>
          <p:cNvSpPr txBox="1"/>
          <p:nvPr/>
        </p:nvSpPr>
        <p:spPr bwMode="auto">
          <a:xfrm>
            <a:off x="4306954" y="4891922"/>
            <a:ext cx="527709" cy="830997"/>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4800" dirty="0">
                <a:solidFill>
                  <a:srgbClr val="FFFF00"/>
                </a:solidFill>
                <a:latin typeface="Arial" pitchFamily="34" charset="0"/>
                <a:cs typeface="Arial" pitchFamily="34" charset="0"/>
              </a:rPr>
              <a:t>5</a:t>
            </a:r>
          </a:p>
        </p:txBody>
      </p:sp>
      <p:sp>
        <p:nvSpPr>
          <p:cNvPr id="33" name="TextBox 32"/>
          <p:cNvSpPr txBox="1"/>
          <p:nvPr/>
        </p:nvSpPr>
        <p:spPr bwMode="auto">
          <a:xfrm>
            <a:off x="4998575" y="4953478"/>
            <a:ext cx="498855" cy="769441"/>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4400" dirty="0">
                <a:solidFill>
                  <a:srgbClr val="FFFF00"/>
                </a:solidFill>
                <a:latin typeface="Arial" pitchFamily="34" charset="0"/>
                <a:cs typeface="Arial" pitchFamily="34" charset="0"/>
              </a:rPr>
              <a:t>8</a:t>
            </a:r>
          </a:p>
        </p:txBody>
      </p:sp>
      <p:sp>
        <p:nvSpPr>
          <p:cNvPr id="34" name="TextBox 33"/>
          <p:cNvSpPr txBox="1"/>
          <p:nvPr/>
        </p:nvSpPr>
        <p:spPr bwMode="auto">
          <a:xfrm>
            <a:off x="5661342" y="5015033"/>
            <a:ext cx="755335" cy="707886"/>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4000" dirty="0">
                <a:solidFill>
                  <a:srgbClr val="FFFF00"/>
                </a:solidFill>
                <a:latin typeface="Arial" pitchFamily="34" charset="0"/>
                <a:cs typeface="Arial" pitchFamily="34" charset="0"/>
              </a:rPr>
              <a:t>12</a:t>
            </a:r>
          </a:p>
        </p:txBody>
      </p:sp>
      <p:sp>
        <p:nvSpPr>
          <p:cNvPr id="35" name="TextBox 34"/>
          <p:cNvSpPr txBox="1"/>
          <p:nvPr/>
        </p:nvSpPr>
        <p:spPr bwMode="auto">
          <a:xfrm>
            <a:off x="6580589" y="5076588"/>
            <a:ext cx="697627" cy="646331"/>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3600" dirty="0">
                <a:solidFill>
                  <a:srgbClr val="FFFF00"/>
                </a:solidFill>
                <a:latin typeface="Arial" pitchFamily="34" charset="0"/>
                <a:cs typeface="Arial" pitchFamily="34" charset="0"/>
              </a:rPr>
              <a:t>20</a:t>
            </a:r>
          </a:p>
        </p:txBody>
      </p:sp>
      <p:sp>
        <p:nvSpPr>
          <p:cNvPr id="36" name="TextBox 35"/>
          <p:cNvSpPr txBox="1"/>
          <p:nvPr/>
        </p:nvSpPr>
        <p:spPr bwMode="auto">
          <a:xfrm>
            <a:off x="7442128" y="5138144"/>
            <a:ext cx="639919" cy="584775"/>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3200" dirty="0">
                <a:solidFill>
                  <a:srgbClr val="FFFF00"/>
                </a:solidFill>
                <a:latin typeface="Arial" pitchFamily="34" charset="0"/>
                <a:cs typeface="Arial" pitchFamily="34" charset="0"/>
              </a:rPr>
              <a:t>32</a:t>
            </a:r>
          </a:p>
        </p:txBody>
      </p:sp>
      <p:sp>
        <p:nvSpPr>
          <p:cNvPr id="37" name="TextBox 36"/>
          <p:cNvSpPr txBox="1"/>
          <p:nvPr/>
        </p:nvSpPr>
        <p:spPr bwMode="auto">
          <a:xfrm>
            <a:off x="8245959" y="5138144"/>
            <a:ext cx="595035" cy="584775"/>
          </a:xfrm>
          <a:prstGeom prst="rect">
            <a:avLst/>
          </a:prstGeom>
          <a:noFill/>
          <a:ln w="38100" algn="ctr">
            <a:no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3200" dirty="0">
                <a:solidFill>
                  <a:srgbClr val="FFFF00"/>
                </a:solidFill>
                <a:latin typeface="Arial" pitchFamily="34" charset="0"/>
                <a:cs typeface="Arial" pitchFamily="34" charset="0"/>
              </a:rPr>
              <a:t>…</a:t>
            </a:r>
          </a:p>
        </p:txBody>
      </p:sp>
      <p:sp>
        <p:nvSpPr>
          <p:cNvPr id="38" name="Text Box 122"/>
          <p:cNvSpPr txBox="1">
            <a:spLocks noChangeArrowheads="1"/>
          </p:cNvSpPr>
          <p:nvPr/>
        </p:nvSpPr>
        <p:spPr bwMode="auto">
          <a:xfrm>
            <a:off x="1761000" y="2067503"/>
            <a:ext cx="6143135" cy="523220"/>
          </a:xfrm>
          <a:prstGeom prst="rect">
            <a:avLst/>
          </a:prstGeom>
          <a:solidFill>
            <a:schemeClr val="tx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Laziness permits infinite streams …</a:t>
            </a:r>
            <a:endParaRPr lang="en-US" sz="2800" i="1" dirty="0">
              <a:solidFill>
                <a:srgbClr val="FFFF00"/>
              </a:solidFill>
              <a:latin typeface="Arial" pitchFamily="34" charset="0"/>
              <a:cs typeface="Arial" pitchFamily="34" charset="0"/>
            </a:endParaRPr>
          </a:p>
        </p:txBody>
      </p:sp>
      <p:sp>
        <p:nvSpPr>
          <p:cNvPr id="39" name="Text Box 122"/>
          <p:cNvSpPr txBox="1">
            <a:spLocks noChangeArrowheads="1"/>
          </p:cNvSpPr>
          <p:nvPr/>
        </p:nvSpPr>
        <p:spPr bwMode="auto">
          <a:xfrm>
            <a:off x="349196" y="3573763"/>
            <a:ext cx="7888698" cy="523220"/>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bg1"/>
                </a:solidFill>
                <a:latin typeface="Consolas" panose="020B0609020204030204" pitchFamily="49" charset="0"/>
                <a:cs typeface="Courier New" panose="02070309020205020404" pitchFamily="49" charset="0"/>
              </a:rPr>
              <a:t>Stream&lt;Integer&gt; fib = new FibStream();</a:t>
            </a:r>
            <a:endParaRPr lang="en-US" sz="2800" i="1" dirty="0">
              <a:solidFill>
                <a:schemeClr val="bg1"/>
              </a:solidFill>
              <a:latin typeface="Consolas" panose="020B0609020204030204" pitchFamily="49" charset="0"/>
              <a:cs typeface="Courier New" panose="02070309020205020404" pitchFamily="49" charset="0"/>
            </a:endParaRPr>
          </a:p>
        </p:txBody>
      </p:sp>
    </p:spTree>
    <p:extLst>
      <p:ext uri="{BB962C8B-B14F-4D97-AF65-F5344CB8AC3E}">
        <p14:creationId xmlns:p14="http://schemas.microsoft.com/office/powerpoint/2010/main" val="161255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71</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Unbounded Random Stream</a:t>
            </a:r>
          </a:p>
        </p:txBody>
      </p:sp>
      <p:sp>
        <p:nvSpPr>
          <p:cNvPr id="75781" name="Text Box 3"/>
          <p:cNvSpPr txBox="1">
            <a:spLocks noChangeArrowheads="1"/>
          </p:cNvSpPr>
          <p:nvPr/>
        </p:nvSpPr>
        <p:spPr bwMode="auto">
          <a:xfrm>
            <a:off x="1158180" y="2370249"/>
            <a:ext cx="7479933" cy="2246769"/>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&lt;Double&gt; </a:t>
            </a:r>
            <a:r>
              <a:rPr lang="en-US" sz="2800" b="0" dirty="0">
                <a:solidFill>
                  <a:srgbClr val="DCDCAA"/>
                </a:solidFill>
                <a:effectLst/>
                <a:latin typeface="Consolas" panose="020B0609020204030204" pitchFamily="49" charset="0"/>
              </a:rPr>
              <a:t>randomDoubleStream</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generate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random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nextDouble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25132428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C5D0291-E8A6-7E07-6774-902C8185AC29}"/>
              </a:ext>
            </a:extLst>
          </p:cNvPr>
          <p:cNvSpPr txBox="1">
            <a:spLocks noChangeArrowheads="1"/>
          </p:cNvSpPr>
          <p:nvPr/>
        </p:nvSpPr>
        <p:spPr bwMode="auto">
          <a:xfrm>
            <a:off x="1158180" y="2370249"/>
            <a:ext cx="7479933" cy="2246769"/>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&lt;Double&gt; </a:t>
            </a:r>
            <a:r>
              <a:rPr lang="en-US" sz="2800" b="0" dirty="0">
                <a:solidFill>
                  <a:srgbClr val="DCDCAA"/>
                </a:solidFill>
                <a:effectLst/>
                <a:latin typeface="Consolas" panose="020B0609020204030204" pitchFamily="49" charset="0"/>
              </a:rPr>
              <a:t>randomDoubleStream</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generate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random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nextDouble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72</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Unbounded Random Stream</a:t>
            </a:r>
          </a:p>
        </p:txBody>
      </p:sp>
      <p:sp>
        <p:nvSpPr>
          <p:cNvPr id="9" name="Text Box 122"/>
          <p:cNvSpPr txBox="1">
            <a:spLocks noChangeArrowheads="1"/>
          </p:cNvSpPr>
          <p:nvPr/>
        </p:nvSpPr>
        <p:spPr bwMode="auto">
          <a:xfrm>
            <a:off x="685800" y="4001548"/>
            <a:ext cx="5086076"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Unbounded stream of double-precision random numbers</a:t>
            </a:r>
          </a:p>
        </p:txBody>
      </p:sp>
      <p:sp>
        <p:nvSpPr>
          <p:cNvPr id="10" name="Rounded Rectangular Callout 9"/>
          <p:cNvSpPr/>
          <p:nvPr/>
        </p:nvSpPr>
        <p:spPr>
          <a:xfrm>
            <a:off x="685800" y="2370249"/>
            <a:ext cx="3487423" cy="553133"/>
          </a:xfrm>
          <a:prstGeom prst="wedgeRoundRectCallout">
            <a:avLst>
              <a:gd name="adj1" fmla="val 8152"/>
              <a:gd name="adj2" fmla="val 22849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284361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4B831834-B80A-9467-E19C-58707C5F17F2}"/>
              </a:ext>
            </a:extLst>
          </p:cNvPr>
          <p:cNvSpPr txBox="1">
            <a:spLocks noChangeArrowheads="1"/>
          </p:cNvSpPr>
          <p:nvPr/>
        </p:nvSpPr>
        <p:spPr bwMode="auto">
          <a:xfrm>
            <a:off x="1158180" y="2370249"/>
            <a:ext cx="7479933" cy="2246769"/>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&lt;Double&gt; </a:t>
            </a:r>
            <a:r>
              <a:rPr lang="en-US" sz="2800" b="0" dirty="0">
                <a:solidFill>
                  <a:srgbClr val="DCDCAA"/>
                </a:solidFill>
                <a:effectLst/>
                <a:latin typeface="Consolas" panose="020B0609020204030204" pitchFamily="49" charset="0"/>
              </a:rPr>
              <a:t>randomDoubleStream</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generate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random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nextDouble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73</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Random Stream</a:t>
            </a:r>
          </a:p>
        </p:txBody>
      </p:sp>
      <p:sp>
        <p:nvSpPr>
          <p:cNvPr id="9" name="Text Box 122"/>
          <p:cNvSpPr txBox="1">
            <a:spLocks noChangeArrowheads="1"/>
          </p:cNvSpPr>
          <p:nvPr/>
        </p:nvSpPr>
        <p:spPr bwMode="auto">
          <a:xfrm>
            <a:off x="2866882" y="4236954"/>
            <a:ext cx="5086076"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Stream that generates new elements on the fly</a:t>
            </a:r>
          </a:p>
        </p:txBody>
      </p:sp>
      <p:sp>
        <p:nvSpPr>
          <p:cNvPr id="10" name="Rounded Rectangular Callout 9"/>
          <p:cNvSpPr/>
          <p:nvPr/>
        </p:nvSpPr>
        <p:spPr>
          <a:xfrm>
            <a:off x="2866882" y="2750468"/>
            <a:ext cx="3487423" cy="553133"/>
          </a:xfrm>
          <a:prstGeom prst="wedgeRoundRectCallout">
            <a:avLst>
              <a:gd name="adj1" fmla="val 8152"/>
              <a:gd name="adj2" fmla="val 22849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18725649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3A5DD4BD-C00C-CA85-D5A2-35A930BA19D1}"/>
              </a:ext>
            </a:extLst>
          </p:cNvPr>
          <p:cNvSpPr txBox="1">
            <a:spLocks noChangeArrowheads="1"/>
          </p:cNvSpPr>
          <p:nvPr/>
        </p:nvSpPr>
        <p:spPr bwMode="auto">
          <a:xfrm>
            <a:off x="1158180" y="2370249"/>
            <a:ext cx="7479933" cy="2246769"/>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&lt;Double&gt; </a:t>
            </a:r>
            <a:r>
              <a:rPr lang="en-US" sz="2800" b="0" dirty="0">
                <a:solidFill>
                  <a:srgbClr val="DCDCAA"/>
                </a:solidFill>
                <a:effectLst/>
                <a:latin typeface="Consolas" panose="020B0609020204030204" pitchFamily="49" charset="0"/>
              </a:rPr>
              <a:t>randomDoubleStream</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generate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random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nextDouble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74</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Random Stream</a:t>
            </a:r>
          </a:p>
        </p:txBody>
      </p:sp>
      <p:sp>
        <p:nvSpPr>
          <p:cNvPr id="9" name="Text Box 122"/>
          <p:cNvSpPr txBox="1">
            <a:spLocks noChangeArrowheads="1"/>
          </p:cNvSpPr>
          <p:nvPr/>
        </p:nvSpPr>
        <p:spPr bwMode="auto">
          <a:xfrm>
            <a:off x="1239559" y="4221456"/>
            <a:ext cx="4156306"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function to call when generating new element</a:t>
            </a:r>
          </a:p>
        </p:txBody>
      </p:sp>
      <p:sp>
        <p:nvSpPr>
          <p:cNvPr id="10" name="Rounded Rectangular Callout 9"/>
          <p:cNvSpPr/>
          <p:nvPr/>
        </p:nvSpPr>
        <p:spPr>
          <a:xfrm>
            <a:off x="2785401" y="3217066"/>
            <a:ext cx="5771295" cy="553133"/>
          </a:xfrm>
          <a:prstGeom prst="wedgeRoundRectCallout">
            <a:avLst>
              <a:gd name="adj1" fmla="val -33203"/>
              <a:gd name="adj2" fmla="val 11922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1" name="Text Box 122"/>
          <p:cNvSpPr txBox="1">
            <a:spLocks noChangeArrowheads="1"/>
          </p:cNvSpPr>
          <p:nvPr/>
        </p:nvSpPr>
        <p:spPr bwMode="auto">
          <a:xfrm>
            <a:off x="2540000" y="5102275"/>
            <a:ext cx="4422115" cy="954107"/>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example of Java </a:t>
            </a:r>
            <a:r>
              <a:rPr lang="en-US" sz="2800" i="1" dirty="0">
                <a:solidFill>
                  <a:schemeClr val="bg1"/>
                </a:solidFill>
                <a:latin typeface="Arial" pitchFamily="34" charset="0"/>
                <a:cs typeface="Arial" pitchFamily="34" charset="0"/>
              </a:rPr>
              <a:t>lambda</a:t>
            </a:r>
            <a:r>
              <a:rPr lang="en-US" sz="2800" dirty="0">
                <a:solidFill>
                  <a:srgbClr val="FFFF00"/>
                </a:solidFill>
                <a:latin typeface="Arial" pitchFamily="34" charset="0"/>
                <a:cs typeface="Arial" pitchFamily="34" charset="0"/>
              </a:rPr>
              <a:t> expression (anon method)</a:t>
            </a:r>
          </a:p>
        </p:txBody>
      </p:sp>
    </p:spTree>
    <p:extLst>
      <p:ext uri="{BB962C8B-B14F-4D97-AF65-F5344CB8AC3E}">
        <p14:creationId xmlns:p14="http://schemas.microsoft.com/office/powerpoint/2010/main" val="291638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3"/>
          <p:cNvSpPr txBox="1">
            <a:spLocks noChangeArrowheads="1"/>
          </p:cNvSpPr>
          <p:nvPr/>
        </p:nvSpPr>
        <p:spPr bwMode="auto">
          <a:xfrm>
            <a:off x="386557" y="1778436"/>
            <a:ext cx="8370887"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75</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Tree>
    <p:extLst>
      <p:ext uri="{BB962C8B-B14F-4D97-AF65-F5344CB8AC3E}">
        <p14:creationId xmlns:p14="http://schemas.microsoft.com/office/powerpoint/2010/main" val="11346283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5CE0861D-DB4D-C996-BEA7-4F9A40218693}"/>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76</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852407" y="4453930"/>
            <a:ext cx="741740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puts each word from the document into a List</a:t>
            </a:r>
          </a:p>
        </p:txBody>
      </p:sp>
      <p:sp>
        <p:nvSpPr>
          <p:cNvPr id="8" name="Rounded Rectangular Callout 7"/>
          <p:cNvSpPr/>
          <p:nvPr/>
        </p:nvSpPr>
        <p:spPr>
          <a:xfrm>
            <a:off x="415871" y="1716444"/>
            <a:ext cx="8341573" cy="553133"/>
          </a:xfrm>
          <a:prstGeom prst="wedgeRoundRectCallout">
            <a:avLst>
              <a:gd name="adj1" fmla="val 8596"/>
              <a:gd name="adj2" fmla="val 42462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19501265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991DA34A-8CD9-3FE7-05E3-3610D88C0DBD}"/>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77</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861461" y="4300021"/>
            <a:ext cx="5891356"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open the file, create a </a:t>
            </a:r>
            <a:r>
              <a:rPr lang="en-US" sz="2800" dirty="0">
                <a:solidFill>
                  <a:schemeClr val="bg1"/>
                </a:solidFill>
                <a:latin typeface="Consolas" panose="020B0609020204030204" pitchFamily="49" charset="0"/>
                <a:cs typeface="Courier New" panose="02070309020205020404" pitchFamily="49" charset="0"/>
              </a:rPr>
              <a:t>FileReader</a:t>
            </a:r>
          </a:p>
        </p:txBody>
      </p:sp>
      <p:sp>
        <p:nvSpPr>
          <p:cNvPr id="8" name="Rounded Rectangular Callout 7"/>
          <p:cNvSpPr/>
          <p:nvPr/>
        </p:nvSpPr>
        <p:spPr>
          <a:xfrm>
            <a:off x="1990073" y="2663423"/>
            <a:ext cx="1906293" cy="452760"/>
          </a:xfrm>
          <a:prstGeom prst="wedgeRoundRectCallout">
            <a:avLst>
              <a:gd name="adj1" fmla="val 13474"/>
              <a:gd name="adj2" fmla="val 294552"/>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3182614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567F202-7C12-CB2F-48C1-63028FDC5EC2}"/>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78</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1760362" y="1940476"/>
            <a:ext cx="4724370"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how a stream program looks</a:t>
            </a:r>
          </a:p>
        </p:txBody>
      </p:sp>
      <p:sp>
        <p:nvSpPr>
          <p:cNvPr id="8" name="Rounded Rectangular Callout 7"/>
          <p:cNvSpPr/>
          <p:nvPr/>
        </p:nvSpPr>
        <p:spPr>
          <a:xfrm>
            <a:off x="1022885" y="2929181"/>
            <a:ext cx="6199325" cy="2883144"/>
          </a:xfrm>
          <a:prstGeom prst="wedgeRoundRectCallout">
            <a:avLst>
              <a:gd name="adj1" fmla="val 7974"/>
              <a:gd name="adj2" fmla="val -6550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9" name="Text Box 122"/>
          <p:cNvSpPr txBox="1">
            <a:spLocks noChangeArrowheads="1"/>
          </p:cNvSpPr>
          <p:nvPr/>
        </p:nvSpPr>
        <p:spPr bwMode="auto">
          <a:xfrm>
            <a:off x="2880101" y="5691815"/>
            <a:ext cx="5163593"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each line creates a new stream</a:t>
            </a:r>
          </a:p>
        </p:txBody>
      </p:sp>
    </p:spTree>
    <p:extLst>
      <p:ext uri="{BB962C8B-B14F-4D97-AF65-F5344CB8AC3E}">
        <p14:creationId xmlns:p14="http://schemas.microsoft.com/office/powerpoint/2010/main" val="4905734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9088A063-C3D9-5EEF-13E8-C9C9B4E6CB68}"/>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79</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2417736" y="4737708"/>
            <a:ext cx="6075336"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turn the </a:t>
            </a:r>
            <a:r>
              <a:rPr lang="en-US" sz="2800" dirty="0">
                <a:solidFill>
                  <a:schemeClr val="bg1"/>
                </a:solidFill>
                <a:latin typeface="Consolas" panose="020B0609020204030204" pitchFamily="49" charset="0"/>
                <a:cs typeface="Courier New" panose="02070309020205020404" pitchFamily="49" charset="0"/>
              </a:rPr>
              <a:t>FileReader</a:t>
            </a:r>
            <a:r>
              <a:rPr lang="en-US" sz="2800" dirty="0">
                <a:solidFill>
                  <a:srgbClr val="FFFF00"/>
                </a:solidFill>
                <a:latin typeface="Arial" pitchFamily="34" charset="0"/>
                <a:cs typeface="Arial" pitchFamily="34" charset="0"/>
              </a:rPr>
              <a:t> into a stream of lines, each line a string</a:t>
            </a:r>
          </a:p>
        </p:txBody>
      </p:sp>
      <p:sp>
        <p:nvSpPr>
          <p:cNvPr id="8" name="Rounded Rectangular Callout 7"/>
          <p:cNvSpPr/>
          <p:nvPr/>
        </p:nvSpPr>
        <p:spPr>
          <a:xfrm>
            <a:off x="985431" y="3148349"/>
            <a:ext cx="2138769" cy="561301"/>
          </a:xfrm>
          <a:prstGeom prst="wedgeRoundRectCallout">
            <a:avLst>
              <a:gd name="adj1" fmla="val 37797"/>
              <a:gd name="adj2" fmla="val 207423"/>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14258442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0B064763-4752-74CF-177E-2F3788D0A9A5}"/>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80</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495943" y="1778436"/>
            <a:ext cx="6695269"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chemeClr val="bg1"/>
                </a:solidFill>
                <a:latin typeface="Consolas" panose="020B0609020204030204" pitchFamily="49" charset="0"/>
                <a:cs typeface="Courier New" panose="02070309020205020404" pitchFamily="49" charset="0"/>
              </a:rPr>
              <a:t>map</a:t>
            </a:r>
            <a:r>
              <a:rPr lang="en-US" sz="2800" dirty="0">
                <a:solidFill>
                  <a:srgbClr val="FFFF00"/>
                </a:solidFill>
                <a:latin typeface="Arial" pitchFamily="34" charset="0"/>
                <a:cs typeface="Arial" pitchFamily="34" charset="0"/>
              </a:rPr>
              <a:t> creates a new stream by applying a function to each stream element</a:t>
            </a:r>
          </a:p>
        </p:txBody>
      </p:sp>
      <p:sp>
        <p:nvSpPr>
          <p:cNvPr id="8" name="Rounded Rectangular Callout 7"/>
          <p:cNvSpPr/>
          <p:nvPr/>
        </p:nvSpPr>
        <p:spPr>
          <a:xfrm>
            <a:off x="1131372" y="3564157"/>
            <a:ext cx="5424410" cy="561301"/>
          </a:xfrm>
          <a:prstGeom prst="wedgeRoundRectCallout">
            <a:avLst>
              <a:gd name="adj1" fmla="val -33404"/>
              <a:gd name="adj2" fmla="val -19846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9" name="Text Box 122"/>
          <p:cNvSpPr txBox="1">
            <a:spLocks noChangeArrowheads="1"/>
          </p:cNvSpPr>
          <p:nvPr/>
        </p:nvSpPr>
        <p:spPr bwMode="auto">
          <a:xfrm>
            <a:off x="3361830" y="2641832"/>
            <a:ext cx="4682692" cy="523220"/>
          </a:xfrm>
          <a:prstGeom prst="rect">
            <a:avLst/>
          </a:prstGeom>
          <a:solidFill>
            <a:schemeClr val="tx1"/>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here, converts to lower case</a:t>
            </a:r>
          </a:p>
        </p:txBody>
      </p:sp>
    </p:spTree>
    <p:extLst>
      <p:ext uri="{BB962C8B-B14F-4D97-AF65-F5344CB8AC3E}">
        <p14:creationId xmlns:p14="http://schemas.microsoft.com/office/powerpoint/2010/main" val="17311648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99501AB-063A-36BF-0EFB-F4A791E7D6F7}"/>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81</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495943" y="1778436"/>
            <a:ext cx="6695269" cy="954107"/>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chemeClr val="bg1"/>
                </a:solidFill>
                <a:latin typeface="Consolas" panose="020B0609020204030204" pitchFamily="49" charset="0"/>
                <a:cs typeface="Courier New" panose="02070309020205020404" pitchFamily="49" charset="0"/>
              </a:rPr>
              <a:t>flatMap</a:t>
            </a:r>
            <a:r>
              <a:rPr lang="en-US" sz="2800" dirty="0">
                <a:solidFill>
                  <a:srgbClr val="FFFF00"/>
                </a:solidFill>
                <a:latin typeface="Arial" pitchFamily="34" charset="0"/>
                <a:cs typeface="Arial" pitchFamily="34" charset="0"/>
              </a:rPr>
              <a:t> replaces one stream element with multiple stream elements</a:t>
            </a:r>
          </a:p>
        </p:txBody>
      </p:sp>
      <p:sp>
        <p:nvSpPr>
          <p:cNvPr id="8" name="Rounded Rectangular Callout 7"/>
          <p:cNvSpPr/>
          <p:nvPr/>
        </p:nvSpPr>
        <p:spPr>
          <a:xfrm>
            <a:off x="1007386" y="4018917"/>
            <a:ext cx="6183826" cy="898902"/>
          </a:xfrm>
          <a:prstGeom prst="wedgeRoundRectCallout">
            <a:avLst>
              <a:gd name="adj1" fmla="val -32672"/>
              <a:gd name="adj2" fmla="val -19141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9" name="Text Box 122"/>
          <p:cNvSpPr txBox="1">
            <a:spLocks noChangeArrowheads="1"/>
          </p:cNvSpPr>
          <p:nvPr/>
        </p:nvSpPr>
        <p:spPr bwMode="auto">
          <a:xfrm>
            <a:off x="3361830" y="2641832"/>
            <a:ext cx="4323620" cy="523220"/>
          </a:xfrm>
          <a:prstGeom prst="rect">
            <a:avLst/>
          </a:prstGeom>
          <a:solidFill>
            <a:schemeClr val="tx1"/>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here, splits line into words</a:t>
            </a:r>
          </a:p>
        </p:txBody>
      </p:sp>
    </p:spTree>
    <p:extLst>
      <p:ext uri="{BB962C8B-B14F-4D97-AF65-F5344CB8AC3E}">
        <p14:creationId xmlns:p14="http://schemas.microsoft.com/office/powerpoint/2010/main" val="21332696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EFD00CA7-A13D-94B7-D6D3-C508396FDA81}"/>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82</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495943" y="1778436"/>
            <a:ext cx="760176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chemeClr val="bg1"/>
                </a:solidFill>
                <a:latin typeface="Consolas" panose="020B0609020204030204" pitchFamily="49" charset="0"/>
                <a:cs typeface="Courier New" panose="02070309020205020404" pitchFamily="49" charset="0"/>
              </a:rPr>
              <a:t>collect</a:t>
            </a:r>
            <a:r>
              <a:rPr lang="en-US" sz="2800" b="1" dirty="0">
                <a:solidFill>
                  <a:srgbClr val="FFFF00"/>
                </a:solidFill>
                <a:latin typeface="Consolas" panose="020B0609020204030204" pitchFamily="49" charset="0"/>
                <a:cs typeface="Courier New" panose="02070309020205020404" pitchFamily="49" charset="0"/>
              </a:rPr>
              <a:t> </a:t>
            </a:r>
            <a:r>
              <a:rPr lang="en-US" sz="2800" dirty="0">
                <a:solidFill>
                  <a:srgbClr val="FFFF00"/>
                </a:solidFill>
                <a:latin typeface="Arial" pitchFamily="34" charset="0"/>
                <a:cs typeface="Arial" pitchFamily="34" charset="0"/>
              </a:rPr>
              <a:t>puts stream elements in a container</a:t>
            </a:r>
          </a:p>
        </p:txBody>
      </p:sp>
      <p:sp>
        <p:nvSpPr>
          <p:cNvPr id="8" name="Rounded Rectangular Callout 7"/>
          <p:cNvSpPr/>
          <p:nvPr/>
        </p:nvSpPr>
        <p:spPr>
          <a:xfrm>
            <a:off x="1168270" y="4649675"/>
            <a:ext cx="6400804" cy="750072"/>
          </a:xfrm>
          <a:prstGeom prst="wedgeRoundRectCallout">
            <a:avLst>
              <a:gd name="adj1" fmla="val 33182"/>
              <a:gd name="adj2" fmla="val -36376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FF00"/>
              </a:solidFill>
              <a:latin typeface="Arial" pitchFamily="34" charset="0"/>
            </a:endParaRPr>
          </a:p>
        </p:txBody>
      </p:sp>
      <p:sp>
        <p:nvSpPr>
          <p:cNvPr id="9" name="Text Box 122"/>
          <p:cNvSpPr txBox="1">
            <a:spLocks noChangeArrowheads="1"/>
          </p:cNvSpPr>
          <p:nvPr/>
        </p:nvSpPr>
        <p:spPr bwMode="auto">
          <a:xfrm>
            <a:off x="495943" y="2451315"/>
            <a:ext cx="2343911" cy="523220"/>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here, in a List</a:t>
            </a:r>
          </a:p>
        </p:txBody>
      </p:sp>
      <p:sp>
        <p:nvSpPr>
          <p:cNvPr id="10" name="Text Box 122"/>
          <p:cNvSpPr txBox="1">
            <a:spLocks noChangeArrowheads="1"/>
          </p:cNvSpPr>
          <p:nvPr/>
        </p:nvSpPr>
        <p:spPr bwMode="auto">
          <a:xfrm>
            <a:off x="495943" y="3081915"/>
            <a:ext cx="3066865" cy="523220"/>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terminal operation</a:t>
            </a:r>
          </a:p>
        </p:txBody>
      </p:sp>
    </p:spTree>
    <p:extLst>
      <p:ext uri="{BB962C8B-B14F-4D97-AF65-F5344CB8AC3E}">
        <p14:creationId xmlns:p14="http://schemas.microsoft.com/office/powerpoint/2010/main" val="39693123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5B81A574-C224-9107-F5C2-BA832BA1DAD0}"/>
              </a:ext>
            </a:extLst>
          </p:cNvPr>
          <p:cNvSpPr txBox="1">
            <a:spLocks noChangeArrowheads="1"/>
          </p:cNvSpPr>
          <p:nvPr/>
        </p:nvSpPr>
        <p:spPr bwMode="auto">
          <a:xfrm>
            <a:off x="386557" y="1778436"/>
            <a:ext cx="8370887" cy="440120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&lt;String&gt;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 fileName)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reader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lines</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(String</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toLowerCase)</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flatMap</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pattern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splitAsStream</a:t>
            </a:r>
            <a:r>
              <a:rPr lang="en-US" sz="2800" b="0" dirty="0">
                <a:solidFill>
                  <a:srgbClr val="D4D4D4"/>
                </a:solidFill>
                <a:effectLst/>
                <a:latin typeface="Consolas" panose="020B0609020204030204" pitchFamily="49" charset="0"/>
              </a:rPr>
              <a:t>(s))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toList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p>
        </p:txBody>
      </p:sp>
      <p:sp>
        <p:nvSpPr>
          <p:cNvPr id="75777" name="Footer Placeholder 2"/>
          <p:cNvSpPr>
            <a:spLocks noGrp="1"/>
          </p:cNvSpPr>
          <p:nvPr>
            <p:ph type="ftr" sz="quarter" idx="10"/>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solidFill>
            <a:schemeClr val="tx1"/>
          </a:solidFill>
          <a:ln/>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83</a:t>
            </a:fld>
            <a:endParaRPr lang="en-US" sz="1400" b="0" dirty="0">
              <a:solidFill>
                <a:srgbClr val="FFFF00"/>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7" name="Text Box 122"/>
          <p:cNvSpPr txBox="1">
            <a:spLocks noChangeArrowheads="1"/>
          </p:cNvSpPr>
          <p:nvPr/>
        </p:nvSpPr>
        <p:spPr bwMode="auto">
          <a:xfrm>
            <a:off x="7098913" y="2289870"/>
            <a:ext cx="1604927"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 loops</a:t>
            </a:r>
          </a:p>
        </p:txBody>
      </p:sp>
      <p:sp>
        <p:nvSpPr>
          <p:cNvPr id="9" name="Text Box 122"/>
          <p:cNvSpPr txBox="1">
            <a:spLocks noChangeArrowheads="1"/>
          </p:cNvSpPr>
          <p:nvPr/>
        </p:nvSpPr>
        <p:spPr bwMode="auto">
          <a:xfrm>
            <a:off x="6058564" y="2941609"/>
            <a:ext cx="2645276" cy="523220"/>
          </a:xfrm>
          <a:prstGeom prst="rect">
            <a:avLst/>
          </a:prstGeom>
          <a:solidFill>
            <a:schemeClr val="tx1"/>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 conditionals</a:t>
            </a:r>
          </a:p>
        </p:txBody>
      </p:sp>
      <p:sp>
        <p:nvSpPr>
          <p:cNvPr id="10" name="Text Box 122"/>
          <p:cNvSpPr txBox="1">
            <a:spLocks noChangeArrowheads="1"/>
          </p:cNvSpPr>
          <p:nvPr/>
        </p:nvSpPr>
        <p:spPr bwMode="auto">
          <a:xfrm>
            <a:off x="5439805" y="3593349"/>
            <a:ext cx="3264035" cy="523220"/>
          </a:xfrm>
          <a:prstGeom prst="rect">
            <a:avLst/>
          </a:prstGeom>
          <a:solidFill>
            <a:schemeClr val="tx1"/>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 mutable objects</a:t>
            </a:r>
          </a:p>
        </p:txBody>
      </p:sp>
    </p:spTree>
    <p:extLst>
      <p:ext uri="{BB962C8B-B14F-4D97-AF65-F5344CB8AC3E}">
        <p14:creationId xmlns:p14="http://schemas.microsoft.com/office/powerpoint/2010/main" val="26485574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3"/>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84</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1" name="Text Box 122"/>
          <p:cNvSpPr txBox="1">
            <a:spLocks noChangeArrowheads="1"/>
          </p:cNvSpPr>
          <p:nvPr/>
        </p:nvSpPr>
        <p:spPr bwMode="auto">
          <a:xfrm>
            <a:off x="2540000" y="4630631"/>
            <a:ext cx="421615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now let’s count the words</a:t>
            </a:r>
          </a:p>
        </p:txBody>
      </p:sp>
    </p:spTree>
    <p:extLst>
      <p:ext uri="{BB962C8B-B14F-4D97-AF65-F5344CB8AC3E}">
        <p14:creationId xmlns:p14="http://schemas.microsoft.com/office/powerpoint/2010/main" val="10689944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F58DE431-55B4-E397-4E70-B163FB6EC1F8}"/>
              </a:ext>
            </a:extLst>
          </p:cNvPr>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85</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1" name="Text Box 122"/>
          <p:cNvSpPr txBox="1">
            <a:spLocks noChangeArrowheads="1"/>
          </p:cNvSpPr>
          <p:nvPr/>
        </p:nvSpPr>
        <p:spPr bwMode="auto">
          <a:xfrm>
            <a:off x="4025161" y="3189288"/>
            <a:ext cx="3619902"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start with list of words</a:t>
            </a:r>
          </a:p>
        </p:txBody>
      </p:sp>
      <p:sp>
        <p:nvSpPr>
          <p:cNvPr id="12" name="Rounded Rectangular Callout 11"/>
          <p:cNvSpPr/>
          <p:nvPr/>
        </p:nvSpPr>
        <p:spPr>
          <a:xfrm>
            <a:off x="4824577" y="1695632"/>
            <a:ext cx="1224366" cy="750072"/>
          </a:xfrm>
          <a:prstGeom prst="wedgeRoundRectCallout">
            <a:avLst>
              <a:gd name="adj1" fmla="val -10251"/>
              <a:gd name="adj2" fmla="val 144532"/>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24391341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BD80B7B8-CA40-C253-4337-EA7786F3759F}"/>
              </a:ext>
            </a:extLst>
          </p:cNvPr>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86</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1" name="Text Box 122"/>
          <p:cNvSpPr txBox="1">
            <a:spLocks noChangeArrowheads="1"/>
          </p:cNvSpPr>
          <p:nvPr/>
        </p:nvSpPr>
        <p:spPr bwMode="auto">
          <a:xfrm>
            <a:off x="685800" y="4533135"/>
            <a:ext cx="364234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turn List into a stream</a:t>
            </a:r>
          </a:p>
        </p:txBody>
      </p:sp>
      <p:sp>
        <p:nvSpPr>
          <p:cNvPr id="12" name="Rounded Rectangular Callout 11"/>
          <p:cNvSpPr/>
          <p:nvPr/>
        </p:nvSpPr>
        <p:spPr>
          <a:xfrm>
            <a:off x="685800" y="2117089"/>
            <a:ext cx="2262753" cy="750072"/>
          </a:xfrm>
          <a:prstGeom prst="wedgeRoundRectCallout">
            <a:avLst>
              <a:gd name="adj1" fmla="val -8881"/>
              <a:gd name="adj2" fmla="val 24991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7245398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44146D9E-5E96-848D-B2B5-CF90CF17FAE4}"/>
              </a:ext>
            </a:extLst>
          </p:cNvPr>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87</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1" name="Text Box 122"/>
          <p:cNvSpPr txBox="1">
            <a:spLocks noChangeArrowheads="1"/>
          </p:cNvSpPr>
          <p:nvPr/>
        </p:nvSpPr>
        <p:spPr bwMode="auto">
          <a:xfrm>
            <a:off x="929656" y="4830247"/>
            <a:ext cx="5428089"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put stream into a container (</a:t>
            </a:r>
            <a:r>
              <a:rPr lang="en-US" sz="2800" dirty="0">
                <a:solidFill>
                  <a:schemeClr val="bg1"/>
                </a:solidFill>
                <a:latin typeface="Consolas" panose="020B0609020204030204" pitchFamily="49" charset="0"/>
                <a:cs typeface="Courier New" panose="02070309020205020404" pitchFamily="49" charset="0"/>
              </a:rPr>
              <a:t>Map</a:t>
            </a:r>
            <a:r>
              <a:rPr lang="en-US" sz="2800" dirty="0">
                <a:solidFill>
                  <a:srgbClr val="FFFF00"/>
                </a:solidFill>
                <a:latin typeface="Arial" pitchFamily="34" charset="0"/>
                <a:cs typeface="Arial" pitchFamily="34" charset="0"/>
              </a:rPr>
              <a:t>)</a:t>
            </a:r>
          </a:p>
          <a:p>
            <a:pPr lvl="1" algn="l"/>
            <a:r>
              <a:rPr lang="en-US" sz="2800" dirty="0">
                <a:solidFill>
                  <a:srgbClr val="FFFF00"/>
                </a:solidFill>
                <a:latin typeface="Arial" pitchFamily="34" charset="0"/>
                <a:cs typeface="Arial" pitchFamily="34" charset="0"/>
              </a:rPr>
              <a:t>word </a:t>
            </a:r>
            <a:r>
              <a:rPr lang="en-US" sz="2800" dirty="0">
                <a:solidFill>
                  <a:srgbClr val="FFFF00"/>
                </a:solidFill>
                <a:latin typeface="Arial" pitchFamily="34" charset="0"/>
                <a:cs typeface="Arial" pitchFamily="34" charset="0"/>
                <a:sym typeface="Symbol"/>
              </a:rPr>
              <a:t> count</a:t>
            </a:r>
            <a:endParaRPr lang="en-US" sz="2800" dirty="0">
              <a:solidFill>
                <a:srgbClr val="FFFF00"/>
              </a:solidFill>
              <a:latin typeface="Arial" pitchFamily="34" charset="0"/>
              <a:cs typeface="Arial" pitchFamily="34" charset="0"/>
            </a:endParaRPr>
          </a:p>
        </p:txBody>
      </p:sp>
      <p:sp>
        <p:nvSpPr>
          <p:cNvPr id="12" name="Rounded Rectangular Callout 11"/>
          <p:cNvSpPr/>
          <p:nvPr/>
        </p:nvSpPr>
        <p:spPr>
          <a:xfrm>
            <a:off x="861447" y="2501178"/>
            <a:ext cx="2262753" cy="750072"/>
          </a:xfrm>
          <a:prstGeom prst="wedgeRoundRectCallout">
            <a:avLst>
              <a:gd name="adj1" fmla="val -8881"/>
              <a:gd name="adj2" fmla="val 24991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5230272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F9DFCCD-75B5-6084-2FE7-6F587683994D}"/>
              </a:ext>
            </a:extLst>
          </p:cNvPr>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88</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2" name="Rounded Rectangular Callout 11"/>
          <p:cNvSpPr/>
          <p:nvPr/>
        </p:nvSpPr>
        <p:spPr>
          <a:xfrm>
            <a:off x="1084880" y="3425125"/>
            <a:ext cx="5269425" cy="467008"/>
          </a:xfrm>
          <a:prstGeom prst="wedgeRoundRectCallout">
            <a:avLst>
              <a:gd name="adj1" fmla="val -8587"/>
              <a:gd name="adj2" fmla="val 15622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9" name="Text Box 122"/>
          <p:cNvSpPr txBox="1">
            <a:spLocks noChangeArrowheads="1"/>
          </p:cNvSpPr>
          <p:nvPr/>
        </p:nvSpPr>
        <p:spPr bwMode="auto">
          <a:xfrm>
            <a:off x="1574837" y="4601741"/>
            <a:ext cx="5695726"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each element’s key is that element</a:t>
            </a:r>
          </a:p>
        </p:txBody>
      </p:sp>
    </p:spTree>
    <p:extLst>
      <p:ext uri="{BB962C8B-B14F-4D97-AF65-F5344CB8AC3E}">
        <p14:creationId xmlns:p14="http://schemas.microsoft.com/office/powerpoint/2010/main" val="18729511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3BEFF723-18E3-6CA5-0E80-318182C065A6}"/>
              </a:ext>
            </a:extLst>
          </p:cNvPr>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89</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2" name="Rounded Rectangular Callout 11"/>
          <p:cNvSpPr/>
          <p:nvPr/>
        </p:nvSpPr>
        <p:spPr>
          <a:xfrm>
            <a:off x="1283775" y="3989084"/>
            <a:ext cx="5269425" cy="467008"/>
          </a:xfrm>
          <a:prstGeom prst="wedgeRoundRectCallout">
            <a:avLst>
              <a:gd name="adj1" fmla="val -8587"/>
              <a:gd name="adj2" fmla="val 15622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9" name="Text Box 122"/>
          <p:cNvSpPr txBox="1">
            <a:spLocks noChangeArrowheads="1"/>
          </p:cNvSpPr>
          <p:nvPr/>
        </p:nvSpPr>
        <p:spPr bwMode="auto">
          <a:xfrm>
            <a:off x="1574837" y="5004697"/>
            <a:ext cx="6515278"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each element’s value is the number of times it appears</a:t>
            </a:r>
          </a:p>
        </p:txBody>
      </p:sp>
    </p:spTree>
    <p:extLst>
      <p:ext uri="{BB962C8B-B14F-4D97-AF65-F5344CB8AC3E}">
        <p14:creationId xmlns:p14="http://schemas.microsoft.com/office/powerpoint/2010/main" val="3338676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B9E0E4AD-15DF-D524-01C0-4A754DED20A7}"/>
              </a:ext>
            </a:extLst>
          </p:cNvPr>
          <p:cNvSpPr txBox="1">
            <a:spLocks noChangeArrowheads="1"/>
          </p:cNvSpPr>
          <p:nvPr/>
        </p:nvSpPr>
        <p:spPr bwMode="auto">
          <a:xfrm>
            <a:off x="386557" y="1778436"/>
            <a:ext cx="8370887" cy="2677656"/>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String</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map</a:t>
            </a:r>
            <a:r>
              <a:rPr lang="en-US" sz="2800" b="0" dirty="0">
                <a:solidFill>
                  <a:srgbClr val="D4D4D4"/>
                </a:solidFill>
                <a:effectLst/>
                <a:latin typeface="Consolas" panose="020B0609020204030204" pitchFamily="49" charset="0"/>
              </a:rPr>
              <a:t> = text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Function</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identity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Collectors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counting</a:t>
            </a:r>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90</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latin typeface="Arial" charset="0"/>
              </a:rPr>
              <a:t>WordCount</a:t>
            </a:r>
          </a:p>
        </p:txBody>
      </p:sp>
      <p:sp>
        <p:nvSpPr>
          <p:cNvPr id="10" name="Text Box 122"/>
          <p:cNvSpPr txBox="1">
            <a:spLocks noChangeArrowheads="1"/>
          </p:cNvSpPr>
          <p:nvPr/>
        </p:nvSpPr>
        <p:spPr bwMode="auto">
          <a:xfrm>
            <a:off x="7098913" y="2289870"/>
            <a:ext cx="1604927"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 loops</a:t>
            </a:r>
          </a:p>
        </p:txBody>
      </p:sp>
      <p:sp>
        <p:nvSpPr>
          <p:cNvPr id="11" name="Text Box 122"/>
          <p:cNvSpPr txBox="1">
            <a:spLocks noChangeArrowheads="1"/>
          </p:cNvSpPr>
          <p:nvPr/>
        </p:nvSpPr>
        <p:spPr bwMode="auto">
          <a:xfrm>
            <a:off x="6058564" y="2941609"/>
            <a:ext cx="2645276" cy="523220"/>
          </a:xfrm>
          <a:prstGeom prst="rect">
            <a:avLst/>
          </a:prstGeom>
          <a:solidFill>
            <a:schemeClr val="tx1"/>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 conditionals</a:t>
            </a:r>
          </a:p>
        </p:txBody>
      </p:sp>
      <p:sp>
        <p:nvSpPr>
          <p:cNvPr id="13" name="Text Box 122"/>
          <p:cNvSpPr txBox="1">
            <a:spLocks noChangeArrowheads="1"/>
          </p:cNvSpPr>
          <p:nvPr/>
        </p:nvSpPr>
        <p:spPr bwMode="auto">
          <a:xfrm>
            <a:off x="5439805" y="3593349"/>
            <a:ext cx="3264035" cy="523220"/>
          </a:xfrm>
          <a:prstGeom prst="rect">
            <a:avLst/>
          </a:prstGeom>
          <a:solidFill>
            <a:schemeClr val="tx1"/>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No mutable objects</a:t>
            </a:r>
          </a:p>
        </p:txBody>
      </p:sp>
    </p:spTree>
    <p:extLst>
      <p:ext uri="{BB962C8B-B14F-4D97-AF65-F5344CB8AC3E}">
        <p14:creationId xmlns:p14="http://schemas.microsoft.com/office/powerpoint/2010/main" val="8127257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91</a:t>
            </a:fld>
            <a:endParaRPr lang="en-US" dirty="0"/>
          </a:p>
        </p:txBody>
      </p:sp>
      <p:sp>
        <p:nvSpPr>
          <p:cNvPr id="7" name="Text Box 3"/>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x</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y</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plus</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other</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x</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static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cluster</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1405041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D9087970-809A-9C12-A664-AE597BDB5B8B}"/>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x</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y</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plus</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other</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x</a:t>
            </a:r>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static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cluster</a:t>
            </a:r>
            <a:endParaRPr lang="en-US" sz="2800" b="0" dirty="0">
              <a:solidFill>
                <a:srgbClr val="D4D4D4"/>
              </a:solidFill>
              <a:effectLst/>
              <a:latin typeface="Consolas" panose="020B0609020204030204" pitchFamily="49" charset="0"/>
            </a:endParaRPr>
          </a:p>
          <a:p>
            <a:pPr algn="l"/>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92</a:t>
            </a:fld>
            <a:endParaRPr lang="en-US" dirty="0"/>
          </a:p>
        </p:txBody>
      </p:sp>
      <p:sp>
        <p:nvSpPr>
          <p:cNvPr id="6" name="Rounded Rectangular Callout 5"/>
          <p:cNvSpPr/>
          <p:nvPr/>
        </p:nvSpPr>
        <p:spPr>
          <a:xfrm>
            <a:off x="681924" y="3927246"/>
            <a:ext cx="5269425" cy="1342177"/>
          </a:xfrm>
          <a:prstGeom prst="wedgeRoundRectCallout">
            <a:avLst>
              <a:gd name="adj1" fmla="val 57590"/>
              <a:gd name="adj2" fmla="val -78182"/>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5951349" y="2927678"/>
            <a:ext cx="2484976"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stream-based</a:t>
            </a:r>
            <a:r>
              <a:rPr lang="en-US" sz="2800" dirty="0">
                <a:latin typeface="Arial" pitchFamily="34" charset="0"/>
                <a:cs typeface="Arial" pitchFamily="34" charset="0"/>
              </a:rPr>
              <a:t>!</a:t>
            </a:r>
          </a:p>
        </p:txBody>
      </p:sp>
    </p:spTree>
    <p:extLst>
      <p:ext uri="{BB962C8B-B14F-4D97-AF65-F5344CB8AC3E}">
        <p14:creationId xmlns:p14="http://schemas.microsoft.com/office/powerpoint/2010/main" val="565380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Barycenter</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93</a:t>
            </a:fld>
            <a:endParaRPr lang="en-US" dirty="0"/>
          </a:p>
        </p:txBody>
      </p:sp>
      <p:grpSp>
        <p:nvGrpSpPr>
          <p:cNvPr id="20" name="Group 19"/>
          <p:cNvGrpSpPr/>
          <p:nvPr/>
        </p:nvGrpSpPr>
        <p:grpSpPr>
          <a:xfrm>
            <a:off x="2580468" y="2371240"/>
            <a:ext cx="3983065" cy="3459329"/>
            <a:chOff x="3471619" y="2371240"/>
            <a:chExt cx="3983065" cy="3459329"/>
          </a:xfrm>
        </p:grpSpPr>
        <p:sp>
          <p:nvSpPr>
            <p:cNvPr id="5" name="Isosceles Triangle 4"/>
            <p:cNvSpPr/>
            <p:nvPr/>
          </p:nvSpPr>
          <p:spPr bwMode="auto">
            <a:xfrm>
              <a:off x="3564609" y="2464230"/>
              <a:ext cx="3797085" cy="3273349"/>
            </a:xfrm>
            <a:prstGeom prst="triangle">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cxnSp>
          <p:nvCxnSpPr>
            <p:cNvPr id="7" name="Straight Connector 6"/>
            <p:cNvCxnSpPr>
              <a:stCxn id="5" idx="2"/>
              <a:endCxn id="5" idx="5"/>
            </p:cNvCxnSpPr>
            <p:nvPr/>
          </p:nvCxnSpPr>
          <p:spPr bwMode="auto">
            <a:xfrm flipV="1">
              <a:off x="3564609" y="4100905"/>
              <a:ext cx="2847814" cy="1636674"/>
            </a:xfrm>
            <a:prstGeom prst="line">
              <a:avLst/>
            </a:prstGeom>
            <a:noFill/>
            <a:ln w="38100" cap="flat" cmpd="sng" algn="ctr">
              <a:solidFill>
                <a:srgbClr val="996633"/>
              </a:solidFill>
              <a:prstDash val="sysDash"/>
              <a:round/>
              <a:headEnd type="none" w="med" len="med"/>
              <a:tailEnd type="none" w="med" len="med"/>
            </a:ln>
            <a:effectLst/>
          </p:spPr>
        </p:cxnSp>
        <p:cxnSp>
          <p:nvCxnSpPr>
            <p:cNvPr id="10" name="Straight Connector 9"/>
            <p:cNvCxnSpPr>
              <a:stCxn id="5" idx="0"/>
              <a:endCxn id="5" idx="3"/>
            </p:cNvCxnSpPr>
            <p:nvPr/>
          </p:nvCxnSpPr>
          <p:spPr bwMode="auto">
            <a:xfrm>
              <a:off x="5463152" y="2464230"/>
              <a:ext cx="0" cy="3273349"/>
            </a:xfrm>
            <a:prstGeom prst="line">
              <a:avLst/>
            </a:prstGeom>
            <a:noFill/>
            <a:ln w="38100" cap="flat" cmpd="sng" algn="ctr">
              <a:solidFill>
                <a:srgbClr val="996633"/>
              </a:solidFill>
              <a:prstDash val="sysDash"/>
              <a:round/>
              <a:headEnd type="none" w="med" len="med"/>
              <a:tailEnd type="none" w="med" len="med"/>
            </a:ln>
            <a:effectLst/>
          </p:spPr>
        </p:cxnSp>
        <p:cxnSp>
          <p:nvCxnSpPr>
            <p:cNvPr id="12" name="Straight Connector 11"/>
            <p:cNvCxnSpPr>
              <a:stCxn id="5" idx="4"/>
              <a:endCxn id="5" idx="1"/>
            </p:cNvCxnSpPr>
            <p:nvPr/>
          </p:nvCxnSpPr>
          <p:spPr bwMode="auto">
            <a:xfrm flipH="1" flipV="1">
              <a:off x="4513880" y="4100905"/>
              <a:ext cx="2847814" cy="1636674"/>
            </a:xfrm>
            <a:prstGeom prst="line">
              <a:avLst/>
            </a:prstGeom>
            <a:noFill/>
            <a:ln w="38100" cap="flat" cmpd="sng" algn="ctr">
              <a:solidFill>
                <a:srgbClr val="996633"/>
              </a:solidFill>
              <a:prstDash val="sysDash"/>
              <a:round/>
              <a:headEnd type="none" w="med" len="med"/>
              <a:tailEnd type="none" w="med" len="med"/>
            </a:ln>
            <a:effectLst/>
          </p:spPr>
        </p:cxnSp>
        <p:sp>
          <p:nvSpPr>
            <p:cNvPr id="16" name="Oval 15"/>
            <p:cNvSpPr/>
            <p:nvPr/>
          </p:nvSpPr>
          <p:spPr bwMode="auto">
            <a:xfrm>
              <a:off x="5370162" y="2371240"/>
              <a:ext cx="185980" cy="185980"/>
            </a:xfrm>
            <a:prstGeom prst="ellipse">
              <a:avLst/>
            </a:prstGeom>
            <a:solidFill>
              <a:schemeClr val="accent2"/>
            </a:solid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17" name="Oval 16"/>
            <p:cNvSpPr/>
            <p:nvPr/>
          </p:nvSpPr>
          <p:spPr bwMode="auto">
            <a:xfrm>
              <a:off x="7268704" y="5644589"/>
              <a:ext cx="185980" cy="185980"/>
            </a:xfrm>
            <a:prstGeom prst="ellipse">
              <a:avLst/>
            </a:prstGeom>
            <a:solidFill>
              <a:schemeClr val="accent2"/>
            </a:solid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18" name="Oval 17"/>
            <p:cNvSpPr/>
            <p:nvPr/>
          </p:nvSpPr>
          <p:spPr bwMode="auto">
            <a:xfrm>
              <a:off x="3471619" y="5644589"/>
              <a:ext cx="185980" cy="185980"/>
            </a:xfrm>
            <a:prstGeom prst="ellipse">
              <a:avLst/>
            </a:prstGeom>
            <a:solidFill>
              <a:schemeClr val="accent2"/>
            </a:solid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sp>
          <p:nvSpPr>
            <p:cNvPr id="19" name="Oval 18"/>
            <p:cNvSpPr/>
            <p:nvPr/>
          </p:nvSpPr>
          <p:spPr bwMode="auto">
            <a:xfrm>
              <a:off x="5370162" y="4544209"/>
              <a:ext cx="185980" cy="185980"/>
            </a:xfrm>
            <a:prstGeom prst="ellipse">
              <a:avLst/>
            </a:prstGeom>
            <a:solidFill>
              <a:srgbClr val="FF0000"/>
            </a:solid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rgbClr val="0000FF"/>
                </a:solidFill>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0148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Barycenter</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94</a:t>
            </a:fld>
            <a:endParaRPr lang="en-US" dirty="0"/>
          </a:p>
        </p:txBody>
      </p:sp>
      <p:sp>
        <p:nvSpPr>
          <p:cNvPr id="7" name="Text Box 3"/>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&lt;Point&gt; cluster){</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numPoints</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cluster</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size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Optional</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 = cluster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reduce</a:t>
            </a:r>
            <a:r>
              <a:rPr lang="en-US" sz="2800" b="0" dirty="0">
                <a:solidFill>
                  <a:srgbClr val="D4D4D4"/>
                </a:solidFill>
                <a:effectLst/>
                <a:latin typeface="Consolas" panose="020B0609020204030204" pitchFamily="49" charset="0"/>
              </a:rPr>
              <a:t>(Point</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plus);</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1</a:t>
            </a:r>
            <a:r>
              <a:rPr lang="en-US" sz="2800" b="0" dirty="0">
                <a:solidFill>
                  <a:srgbClr val="D4D4D4"/>
                </a:solidFill>
                <a:effectLst/>
                <a:latin typeface="Consolas" panose="020B0609020204030204" pitchFamily="49" charset="0"/>
              </a:rPr>
              <a:t> / numPoints);</a:t>
            </a:r>
          </a:p>
          <a:p>
            <a:pPr algn="l"/>
            <a:r>
              <a:rPr lang="en-US" sz="2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35889586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50475FD4-93C6-4A6B-493D-B080C61E720F}"/>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&lt;Point&gt; cluster){</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numPoints</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cluster</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size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Optional</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 = cluster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reduce</a:t>
            </a:r>
            <a:r>
              <a:rPr lang="en-US" sz="2800" b="0" dirty="0">
                <a:solidFill>
                  <a:srgbClr val="D4D4D4"/>
                </a:solidFill>
                <a:effectLst/>
                <a:latin typeface="Consolas" panose="020B0609020204030204" pitchFamily="49" charset="0"/>
              </a:rPr>
              <a:t>(Point</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plus);</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1</a:t>
            </a:r>
            <a:r>
              <a:rPr lang="en-US" sz="2800" b="0" dirty="0">
                <a:solidFill>
                  <a:srgbClr val="D4D4D4"/>
                </a:solidFill>
                <a:effectLst/>
                <a:latin typeface="Consolas" panose="020B0609020204030204" pitchFamily="49" charset="0"/>
              </a:rPr>
              <a:t> / numPoints);</a:t>
            </a:r>
          </a:p>
          <a:p>
            <a:pPr algn="l"/>
            <a:r>
              <a:rPr lang="en-US" sz="28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dirty="0"/>
              <a:t>Stream Barycenter</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95</a:t>
            </a:fld>
            <a:endParaRPr lang="en-US" dirty="0"/>
          </a:p>
        </p:txBody>
      </p:sp>
      <p:sp>
        <p:nvSpPr>
          <p:cNvPr id="6" name="Rounded Rectangular Callout 5"/>
          <p:cNvSpPr/>
          <p:nvPr/>
        </p:nvSpPr>
        <p:spPr>
          <a:xfrm>
            <a:off x="685800" y="2852196"/>
            <a:ext cx="7377194" cy="409520"/>
          </a:xfrm>
          <a:prstGeom prst="wedgeRoundRectCallout">
            <a:avLst>
              <a:gd name="adj1" fmla="val -32326"/>
              <a:gd name="adj2" fmla="val 49686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1140965" y="5178627"/>
            <a:ext cx="198323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cluster size</a:t>
            </a:r>
          </a:p>
        </p:txBody>
      </p:sp>
    </p:spTree>
    <p:extLst>
      <p:ext uri="{BB962C8B-B14F-4D97-AF65-F5344CB8AC3E}">
        <p14:creationId xmlns:p14="http://schemas.microsoft.com/office/powerpoint/2010/main" val="835537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DB30BDED-5E41-0840-20B5-F8F93D990BB3}"/>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&lt;Point&gt; cluster){</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numPoints</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cluster</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size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Optional</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 = cluster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reduce</a:t>
            </a:r>
            <a:r>
              <a:rPr lang="en-US" sz="2800" b="0" dirty="0">
                <a:solidFill>
                  <a:srgbClr val="D4D4D4"/>
                </a:solidFill>
                <a:effectLst/>
                <a:latin typeface="Consolas" panose="020B0609020204030204" pitchFamily="49" charset="0"/>
              </a:rPr>
              <a:t>(Point</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plus);</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1</a:t>
            </a:r>
            <a:r>
              <a:rPr lang="en-US" sz="2800" b="0" dirty="0">
                <a:solidFill>
                  <a:srgbClr val="D4D4D4"/>
                </a:solidFill>
                <a:effectLst/>
                <a:latin typeface="Consolas" panose="020B0609020204030204" pitchFamily="49" charset="0"/>
              </a:rPr>
              <a:t> / numPoints);</a:t>
            </a:r>
          </a:p>
          <a:p>
            <a:pPr algn="l"/>
            <a:r>
              <a:rPr lang="en-US" sz="28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dirty="0"/>
              <a:t>Stream Barycenter</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96</a:t>
            </a:fld>
            <a:endParaRPr lang="en-US" dirty="0"/>
          </a:p>
        </p:txBody>
      </p:sp>
      <p:sp>
        <p:nvSpPr>
          <p:cNvPr id="6" name="Rounded Rectangular Callout 5"/>
          <p:cNvSpPr/>
          <p:nvPr/>
        </p:nvSpPr>
        <p:spPr>
          <a:xfrm>
            <a:off x="594459" y="3071321"/>
            <a:ext cx="7377194" cy="858410"/>
          </a:xfrm>
          <a:prstGeom prst="wedgeRoundRectCallout">
            <a:avLst>
              <a:gd name="adj1" fmla="val 8640"/>
              <a:gd name="adj2" fmla="val 20160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684913" y="5303447"/>
            <a:ext cx="340189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turn List into Stream</a:t>
            </a:r>
          </a:p>
        </p:txBody>
      </p:sp>
    </p:spTree>
    <p:extLst>
      <p:ext uri="{BB962C8B-B14F-4D97-AF65-F5344CB8AC3E}">
        <p14:creationId xmlns:p14="http://schemas.microsoft.com/office/powerpoint/2010/main" val="32403609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97</a:t>
            </a:fld>
            <a:endParaRPr lang="en-US" dirty="0"/>
          </a:p>
        </p:txBody>
      </p:sp>
      <p:sp>
        <p:nvSpPr>
          <p:cNvPr id="6" name="Text Box 122"/>
          <p:cNvSpPr txBox="1">
            <a:spLocks noChangeArrowheads="1"/>
          </p:cNvSpPr>
          <p:nvPr/>
        </p:nvSpPr>
        <p:spPr bwMode="auto">
          <a:xfrm>
            <a:off x="1208866" y="1769040"/>
            <a:ext cx="303480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stream.reduce(+):</a:t>
            </a:r>
          </a:p>
        </p:txBody>
      </p:sp>
      <p:sp>
        <p:nvSpPr>
          <p:cNvPr id="7" name="Text Box 122"/>
          <p:cNvSpPr txBox="1">
            <a:spLocks noChangeArrowheads="1"/>
          </p:cNvSpPr>
          <p:nvPr/>
        </p:nvSpPr>
        <p:spPr bwMode="auto">
          <a:xfrm>
            <a:off x="1883524" y="2578119"/>
            <a:ext cx="1157689" cy="523220"/>
          </a:xfrm>
          <a:prstGeom prst="rect">
            <a:avLst/>
          </a:prstGeom>
          <a:solidFill>
            <a:schemeClr val="tx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cmsy10"/>
                <a:cs typeface="Arial" pitchFamily="34" charset="0"/>
                <a:sym typeface="Symbol"/>
              </a:rPr>
              <a:t>;</a:t>
            </a:r>
            <a:endParaRPr lang="en-US" sz="2800" dirty="0">
              <a:solidFill>
                <a:srgbClr val="FFFF00"/>
              </a:solidFill>
              <a:latin typeface="cmsy10"/>
              <a:cs typeface="Arial" pitchFamily="34" charset="0"/>
            </a:endParaRPr>
          </a:p>
        </p:txBody>
      </p:sp>
      <p:sp>
        <p:nvSpPr>
          <p:cNvPr id="8" name="Text Box 122"/>
          <p:cNvSpPr txBox="1">
            <a:spLocks noChangeArrowheads="1"/>
          </p:cNvSpPr>
          <p:nvPr/>
        </p:nvSpPr>
        <p:spPr bwMode="auto">
          <a:xfrm>
            <a:off x="2819516" y="3387198"/>
            <a:ext cx="1378904" cy="523220"/>
          </a:xfrm>
          <a:prstGeom prst="rect">
            <a:avLst/>
          </a:prstGeom>
          <a:solidFill>
            <a:schemeClr val="tx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pitchFamily="34" charset="0"/>
                <a:cs typeface="Arial" pitchFamily="34" charset="0"/>
              </a:rPr>
              <a:t>a</a:t>
            </a:r>
            <a:endParaRPr lang="en-US" sz="2800" dirty="0">
              <a:solidFill>
                <a:srgbClr val="FFFF00"/>
              </a:solidFill>
              <a:latin typeface="cmsy10"/>
              <a:cs typeface="Arial" pitchFamily="34" charset="0"/>
            </a:endParaRPr>
          </a:p>
        </p:txBody>
      </p:sp>
      <p:sp>
        <p:nvSpPr>
          <p:cNvPr id="9" name="Text Box 122"/>
          <p:cNvSpPr txBox="1">
            <a:spLocks noChangeArrowheads="1"/>
          </p:cNvSpPr>
          <p:nvPr/>
        </p:nvSpPr>
        <p:spPr bwMode="auto">
          <a:xfrm>
            <a:off x="3634833" y="4196278"/>
            <a:ext cx="2089033" cy="523220"/>
          </a:xfrm>
          <a:prstGeom prst="rect">
            <a:avLst/>
          </a:prstGeom>
          <a:solidFill>
            <a:schemeClr val="tx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(a,b)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pitchFamily="34" charset="0"/>
                <a:cs typeface="Arial" pitchFamily="34" charset="0"/>
              </a:rPr>
              <a:t>a+b</a:t>
            </a:r>
            <a:endParaRPr lang="en-US" sz="2800" dirty="0">
              <a:solidFill>
                <a:srgbClr val="FFFF00"/>
              </a:solidFill>
              <a:latin typeface="cmsy10"/>
              <a:cs typeface="Arial" pitchFamily="34" charset="0"/>
            </a:endParaRPr>
          </a:p>
        </p:txBody>
      </p:sp>
      <p:sp>
        <p:nvSpPr>
          <p:cNvPr id="10" name="Text Box 122"/>
          <p:cNvSpPr txBox="1">
            <a:spLocks noChangeArrowheads="1"/>
          </p:cNvSpPr>
          <p:nvPr/>
        </p:nvSpPr>
        <p:spPr bwMode="auto">
          <a:xfrm>
            <a:off x="4729043" y="5005358"/>
            <a:ext cx="2997937" cy="523220"/>
          </a:xfrm>
          <a:prstGeom prst="rect">
            <a:avLst/>
          </a:prstGeom>
          <a:solidFill>
            <a:schemeClr val="tx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(a,b,c) </a:t>
            </a:r>
            <a:r>
              <a:rPr lang="en-US" sz="2800" dirty="0">
                <a:solidFill>
                  <a:srgbClr val="FFFF00"/>
                </a:solidFill>
                <a:latin typeface="Arial" pitchFamily="34" charset="0"/>
                <a:cs typeface="Arial" pitchFamily="34" charset="0"/>
                <a:sym typeface="Symbol"/>
              </a:rPr>
              <a:t> (</a:t>
            </a:r>
            <a:r>
              <a:rPr lang="en-US" sz="2800" dirty="0">
                <a:solidFill>
                  <a:srgbClr val="FFFF00"/>
                </a:solidFill>
                <a:latin typeface="Arial" pitchFamily="34" charset="0"/>
                <a:cs typeface="Arial" pitchFamily="34" charset="0"/>
              </a:rPr>
              <a:t>a+b)+c</a:t>
            </a:r>
            <a:endParaRPr lang="en-US" sz="2800" dirty="0">
              <a:solidFill>
                <a:srgbClr val="FFFF00"/>
              </a:solidFill>
              <a:latin typeface="cmsy10"/>
              <a:cs typeface="Arial" pitchFamily="34" charset="0"/>
            </a:endParaRPr>
          </a:p>
        </p:txBody>
      </p:sp>
      <p:sp>
        <p:nvSpPr>
          <p:cNvPr id="12" name="Text Box 122"/>
          <p:cNvSpPr txBox="1">
            <a:spLocks noChangeArrowheads="1"/>
          </p:cNvSpPr>
          <p:nvPr/>
        </p:nvSpPr>
        <p:spPr bwMode="auto">
          <a:xfrm>
            <a:off x="6569291" y="5845679"/>
            <a:ext cx="1221809" cy="523220"/>
          </a:xfrm>
          <a:prstGeom prst="rect">
            <a:avLst/>
          </a:prstGeom>
          <a:solidFill>
            <a:schemeClr val="tx1">
              <a:alpha val="89999"/>
            </a:schemeClr>
          </a:solidFill>
          <a:ln w="38100" algn="ctr">
            <a:solidFill>
              <a:schemeClr val="accent1"/>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etc. …</a:t>
            </a:r>
            <a:endParaRPr lang="en-US" sz="2800" dirty="0">
              <a:solidFill>
                <a:srgbClr val="FFFF00"/>
              </a:solidFill>
              <a:latin typeface="cmsy10"/>
              <a:cs typeface="Arial" pitchFamily="34" charset="0"/>
            </a:endParaRPr>
          </a:p>
        </p:txBody>
      </p:sp>
      <p:sp>
        <p:nvSpPr>
          <p:cNvPr id="13" name="Text Box 122"/>
          <p:cNvSpPr txBox="1">
            <a:spLocks noChangeArrowheads="1"/>
          </p:cNvSpPr>
          <p:nvPr/>
        </p:nvSpPr>
        <p:spPr bwMode="auto">
          <a:xfrm>
            <a:off x="928935" y="5845679"/>
            <a:ext cx="3066865" cy="523220"/>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terminal operation</a:t>
            </a:r>
            <a:endParaRPr lang="en-US" sz="2800" dirty="0">
              <a:solidFill>
                <a:srgbClr val="FFFF00"/>
              </a:solidFill>
              <a:latin typeface="cmsy10"/>
              <a:cs typeface="Arial" pitchFamily="34" charset="0"/>
            </a:endParaRPr>
          </a:p>
        </p:txBody>
      </p:sp>
    </p:spTree>
    <p:extLst>
      <p:ext uri="{BB962C8B-B14F-4D97-AF65-F5344CB8AC3E}">
        <p14:creationId xmlns:p14="http://schemas.microsoft.com/office/powerpoint/2010/main" val="129022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DF9BFB6C-A875-C1DB-408D-E25A1EB1A4F9}"/>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&lt;Point&gt; cluster){</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numPoints</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cluster</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size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Optional</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 = cluster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reduce</a:t>
            </a:r>
            <a:r>
              <a:rPr lang="en-US" sz="2800" b="0" dirty="0">
                <a:solidFill>
                  <a:srgbClr val="D4D4D4"/>
                </a:solidFill>
                <a:effectLst/>
                <a:latin typeface="Consolas" panose="020B0609020204030204" pitchFamily="49" charset="0"/>
              </a:rPr>
              <a:t>(Point</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plus);</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1</a:t>
            </a:r>
            <a:r>
              <a:rPr lang="en-US" sz="2800" b="0" dirty="0">
                <a:solidFill>
                  <a:srgbClr val="D4D4D4"/>
                </a:solidFill>
                <a:effectLst/>
                <a:latin typeface="Consolas" panose="020B0609020204030204" pitchFamily="49" charset="0"/>
              </a:rPr>
              <a:t> / numPoints);</a:t>
            </a:r>
          </a:p>
          <a:p>
            <a:pPr algn="l"/>
            <a:r>
              <a:rPr lang="en-US" sz="28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98</a:t>
            </a:fld>
            <a:endParaRPr lang="en-US" dirty="0"/>
          </a:p>
        </p:txBody>
      </p:sp>
      <p:sp>
        <p:nvSpPr>
          <p:cNvPr id="6" name="Rounded Rectangular Callout 5"/>
          <p:cNvSpPr/>
          <p:nvPr/>
        </p:nvSpPr>
        <p:spPr>
          <a:xfrm>
            <a:off x="2362341" y="3717775"/>
            <a:ext cx="4618496" cy="828697"/>
          </a:xfrm>
          <a:prstGeom prst="wedgeRoundRectCallout">
            <a:avLst>
              <a:gd name="adj1" fmla="val -34340"/>
              <a:gd name="adj2" fmla="val 113478"/>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362341" y="5098391"/>
            <a:ext cx="346280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sum points in cluster</a:t>
            </a:r>
          </a:p>
        </p:txBody>
      </p:sp>
      <p:sp>
        <p:nvSpPr>
          <p:cNvPr id="9" name="Rounded Rectangular Callout 8"/>
          <p:cNvSpPr/>
          <p:nvPr/>
        </p:nvSpPr>
        <p:spPr>
          <a:xfrm>
            <a:off x="854429" y="3072509"/>
            <a:ext cx="3817160" cy="663383"/>
          </a:xfrm>
          <a:prstGeom prst="wedgeRoundRectCallout">
            <a:avLst>
              <a:gd name="adj1" fmla="val -22587"/>
              <a:gd name="adj2" fmla="val -13969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Text Box 122"/>
          <p:cNvSpPr txBox="1">
            <a:spLocks noChangeArrowheads="1"/>
          </p:cNvSpPr>
          <p:nvPr/>
        </p:nvSpPr>
        <p:spPr bwMode="auto">
          <a:xfrm>
            <a:off x="1261592" y="1847029"/>
            <a:ext cx="665919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b="1" dirty="0">
                <a:solidFill>
                  <a:srgbClr val="FFFF00"/>
                </a:solidFill>
                <a:latin typeface="Consolas" panose="020B0609020204030204" pitchFamily="49" charset="0"/>
                <a:cs typeface="Arial" pitchFamily="34" charset="0"/>
              </a:rPr>
              <a:t>Optional</a:t>
            </a:r>
            <a:r>
              <a:rPr lang="en-US" sz="2800" dirty="0">
                <a:solidFill>
                  <a:srgbClr val="FFFF00"/>
                </a:solidFill>
                <a:latin typeface="Arial" pitchFamily="34" charset="0"/>
                <a:cs typeface="Arial" pitchFamily="34" charset="0"/>
              </a:rPr>
              <a:t> because sum might be empty!</a:t>
            </a:r>
          </a:p>
        </p:txBody>
      </p:sp>
    </p:spTree>
    <p:extLst>
      <p:ext uri="{BB962C8B-B14F-4D97-AF65-F5344CB8AC3E}">
        <p14:creationId xmlns:p14="http://schemas.microsoft.com/office/powerpoint/2010/main" val="24729177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11AA9855-4CB6-4062-B102-E46244C4F112}"/>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barycenter</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&lt;Point&gt; cluster){</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numPoints</a:t>
            </a:r>
            <a:r>
              <a:rPr lang="en-US" sz="2800" b="0" dirty="0">
                <a:solidFill>
                  <a:srgbClr val="D4D4D4"/>
                </a:solidFill>
                <a:effectLst/>
                <a:latin typeface="Consolas" panose="020B0609020204030204" pitchFamily="49" charset="0"/>
              </a:rPr>
              <a:t> = </a:t>
            </a:r>
            <a:r>
              <a:rPr lang="en-US" sz="2800" b="0" dirty="0">
                <a:solidFill>
                  <a:srgbClr val="9CDCFE"/>
                </a:solidFill>
                <a:effectLst/>
                <a:latin typeface="Consolas" panose="020B0609020204030204" pitchFamily="49" charset="0"/>
              </a:rPr>
              <a:t>cluster</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size</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Optional</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 = cluster</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reduce</a:t>
            </a:r>
            <a:r>
              <a:rPr lang="en-US" sz="2800" b="0" dirty="0">
                <a:solidFill>
                  <a:srgbClr val="D4D4D4"/>
                </a:solidFill>
                <a:effectLst/>
                <a:latin typeface="Consolas" panose="020B0609020204030204" pitchFamily="49" charset="0"/>
              </a:rPr>
              <a:t>(Point</a:t>
            </a:r>
            <a:r>
              <a:rPr lang="en-US" sz="2800" b="0" dirty="0">
                <a:solidFill>
                  <a:srgbClr val="C586C0"/>
                </a:solidFill>
                <a:effectLst/>
                <a:latin typeface="Consolas" panose="020B0609020204030204" pitchFamily="49" charset="0"/>
              </a:rPr>
              <a:t>::</a:t>
            </a:r>
            <a:r>
              <a:rPr lang="en-US" sz="2800" b="0" dirty="0">
                <a:solidFill>
                  <a:srgbClr val="D4D4D4"/>
                </a:solidFill>
                <a:effectLst/>
                <a:latin typeface="Consolas" panose="020B0609020204030204" pitchFamily="49" charset="0"/>
              </a:rPr>
              <a:t>plus);</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sum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get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scale</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1</a:t>
            </a:r>
            <a:r>
              <a:rPr lang="en-US" sz="2800" b="0" dirty="0">
                <a:solidFill>
                  <a:srgbClr val="D4D4D4"/>
                </a:solidFill>
                <a:effectLst/>
                <a:latin typeface="Consolas" panose="020B0609020204030204" pitchFamily="49" charset="0"/>
              </a:rPr>
              <a:t> / numPoints);</a:t>
            </a:r>
          </a:p>
          <a:p>
            <a:pPr algn="l"/>
            <a:r>
              <a:rPr lang="en-US" sz="28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99</a:t>
            </a:fld>
            <a:endParaRPr lang="en-US" dirty="0"/>
          </a:p>
        </p:txBody>
      </p:sp>
      <p:sp>
        <p:nvSpPr>
          <p:cNvPr id="6" name="Rounded Rectangular Callout 5"/>
          <p:cNvSpPr/>
          <p:nvPr/>
        </p:nvSpPr>
        <p:spPr>
          <a:xfrm>
            <a:off x="805450" y="4452450"/>
            <a:ext cx="7377194" cy="1084393"/>
          </a:xfrm>
          <a:prstGeom prst="wedgeRoundRectCallout">
            <a:avLst>
              <a:gd name="adj1" fmla="val 9060"/>
              <a:gd name="adj2" fmla="val -16427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1436186" y="2626520"/>
            <a:ext cx="5622052"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extract sum and divide by # points</a:t>
            </a:r>
          </a:p>
        </p:txBody>
      </p:sp>
    </p:spTree>
    <p:extLst>
      <p:ext uri="{BB962C8B-B14F-4D97-AF65-F5344CB8AC3E}">
        <p14:creationId xmlns:p14="http://schemas.microsoft.com/office/powerpoint/2010/main" val="15363510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points</a:t>
            </a:r>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"cluster.dat"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centers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randomDistinctCenters</a:t>
            </a:r>
            <a:r>
              <a:rPr lang="en-US" sz="2800" b="0" dirty="0">
                <a:solidFill>
                  <a:srgbClr val="D4D4D4"/>
                </a:solidFill>
                <a:effectLst/>
                <a:latin typeface="Consolas" panose="020B0609020204030204" pitchFamily="49" charset="0"/>
              </a:rPr>
              <a:t>(points);</a:t>
            </a:r>
          </a:p>
          <a:p>
            <a:pPr algn="l"/>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convergence</a:t>
            </a:r>
            <a:r>
              <a:rPr lang="en-US" sz="2800" b="0" dirty="0">
                <a:solidFill>
                  <a:srgbClr val="D4D4D4"/>
                </a:solidFill>
                <a:effectLst/>
                <a:latin typeface="Consolas" panose="020B0609020204030204" pitchFamily="49" charset="0"/>
              </a:rPr>
              <a:t> = </a:t>
            </a:r>
            <a:r>
              <a:rPr lang="en-US" sz="2800" b="0" dirty="0">
                <a:solidFill>
                  <a:srgbClr val="B5CEA8"/>
                </a:solidFill>
                <a:effectLst/>
                <a:latin typeface="Consolas" panose="020B0609020204030204" pitchFamily="49" charset="0"/>
              </a:rPr>
              <a:t>1.0</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(convergence &gt; EPSILON)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100</a:t>
            </a:fld>
            <a:endParaRPr lang="en-US" dirty="0"/>
          </a:p>
        </p:txBody>
      </p:sp>
    </p:spTree>
    <p:extLst>
      <p:ext uri="{BB962C8B-B14F-4D97-AF65-F5344CB8AC3E}">
        <p14:creationId xmlns:p14="http://schemas.microsoft.com/office/powerpoint/2010/main" val="37902071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a:extLst>
              <a:ext uri="{FF2B5EF4-FFF2-40B4-BE49-F238E27FC236}">
                <a16:creationId xmlns:a16="http://schemas.microsoft.com/office/drawing/2014/main" id="{13BB6D2E-0376-C391-31B3-5AB7A53574BD}"/>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points</a:t>
            </a:r>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"cluster.dat"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centers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randomDistinctCenters</a:t>
            </a:r>
            <a:r>
              <a:rPr lang="en-US" sz="2800" b="0" dirty="0">
                <a:solidFill>
                  <a:srgbClr val="D4D4D4"/>
                </a:solidFill>
                <a:effectLst/>
                <a:latin typeface="Consolas" panose="020B0609020204030204" pitchFamily="49" charset="0"/>
              </a:rPr>
              <a:t>(points);</a:t>
            </a:r>
          </a:p>
          <a:p>
            <a:pPr algn="l"/>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convergence</a:t>
            </a:r>
            <a:r>
              <a:rPr lang="en-US" sz="2800" b="0" dirty="0">
                <a:solidFill>
                  <a:srgbClr val="D4D4D4"/>
                </a:solidFill>
                <a:effectLst/>
                <a:latin typeface="Consolas" panose="020B0609020204030204" pitchFamily="49" charset="0"/>
              </a:rPr>
              <a:t> = </a:t>
            </a:r>
            <a:r>
              <a:rPr lang="en-US" sz="2800" b="0" dirty="0">
                <a:solidFill>
                  <a:srgbClr val="B5CEA8"/>
                </a:solidFill>
                <a:effectLst/>
                <a:latin typeface="Consolas" panose="020B0609020204030204" pitchFamily="49" charset="0"/>
              </a:rPr>
              <a:t>1.0</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(convergence &gt; EPSILON)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101</a:t>
            </a:fld>
            <a:endParaRPr lang="en-US" dirty="0"/>
          </a:p>
        </p:txBody>
      </p:sp>
      <p:sp>
        <p:nvSpPr>
          <p:cNvPr id="9" name="Rounded Rectangular Callout 8"/>
          <p:cNvSpPr/>
          <p:nvPr/>
        </p:nvSpPr>
        <p:spPr>
          <a:xfrm>
            <a:off x="232636" y="2378103"/>
            <a:ext cx="6044339" cy="1084393"/>
          </a:xfrm>
          <a:prstGeom prst="wedgeRoundRectCallout">
            <a:avLst>
              <a:gd name="adj1" fmla="val 10598"/>
              <a:gd name="adj2" fmla="val 15587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Text Box 122"/>
          <p:cNvSpPr txBox="1">
            <a:spLocks noChangeArrowheads="1"/>
          </p:cNvSpPr>
          <p:nvPr/>
        </p:nvSpPr>
        <p:spPr bwMode="auto">
          <a:xfrm>
            <a:off x="2177498" y="4511298"/>
            <a:ext cx="334418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read points from file</a:t>
            </a:r>
          </a:p>
        </p:txBody>
      </p:sp>
    </p:spTree>
    <p:extLst>
      <p:ext uri="{BB962C8B-B14F-4D97-AF65-F5344CB8AC3E}">
        <p14:creationId xmlns:p14="http://schemas.microsoft.com/office/powerpoint/2010/main" val="20384753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A38267BF-CEE8-2242-1A28-FD6C7CD29E03}"/>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points</a:t>
            </a:r>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"cluster.dat"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centers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randomDistinctCenters</a:t>
            </a:r>
            <a:r>
              <a:rPr lang="en-US" sz="2800" b="0" dirty="0">
                <a:solidFill>
                  <a:srgbClr val="D4D4D4"/>
                </a:solidFill>
                <a:effectLst/>
                <a:latin typeface="Consolas" panose="020B0609020204030204" pitchFamily="49" charset="0"/>
              </a:rPr>
              <a:t>(points);</a:t>
            </a:r>
          </a:p>
          <a:p>
            <a:pPr algn="l"/>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convergence</a:t>
            </a:r>
            <a:r>
              <a:rPr lang="en-US" sz="2800" b="0" dirty="0">
                <a:solidFill>
                  <a:srgbClr val="D4D4D4"/>
                </a:solidFill>
                <a:effectLst/>
                <a:latin typeface="Consolas" panose="020B0609020204030204" pitchFamily="49" charset="0"/>
              </a:rPr>
              <a:t> = </a:t>
            </a:r>
            <a:r>
              <a:rPr lang="en-US" sz="2800" b="0" dirty="0">
                <a:solidFill>
                  <a:srgbClr val="B5CEA8"/>
                </a:solidFill>
                <a:effectLst/>
                <a:latin typeface="Consolas" panose="020B0609020204030204" pitchFamily="49" charset="0"/>
              </a:rPr>
              <a:t>1.0</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(convergence &gt; EPSILON)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102</a:t>
            </a:fld>
            <a:endParaRPr lang="en-US" dirty="0"/>
          </a:p>
        </p:txBody>
      </p:sp>
      <p:sp>
        <p:nvSpPr>
          <p:cNvPr id="9" name="Rounded Rectangular Callout 8"/>
          <p:cNvSpPr/>
          <p:nvPr/>
        </p:nvSpPr>
        <p:spPr>
          <a:xfrm>
            <a:off x="263471" y="3181030"/>
            <a:ext cx="7098224" cy="1084393"/>
          </a:xfrm>
          <a:prstGeom prst="wedgeRoundRectCallout">
            <a:avLst>
              <a:gd name="adj1" fmla="val 10598"/>
              <a:gd name="adj2" fmla="val 155874"/>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Text Box 122"/>
          <p:cNvSpPr txBox="1">
            <a:spLocks noChangeArrowheads="1"/>
          </p:cNvSpPr>
          <p:nvPr/>
        </p:nvSpPr>
        <p:spPr bwMode="auto">
          <a:xfrm>
            <a:off x="2239492" y="5518803"/>
            <a:ext cx="3424335"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pick random centers</a:t>
            </a:r>
          </a:p>
        </p:txBody>
      </p:sp>
    </p:spTree>
    <p:extLst>
      <p:ext uri="{BB962C8B-B14F-4D97-AF65-F5344CB8AC3E}">
        <p14:creationId xmlns:p14="http://schemas.microsoft.com/office/powerpoint/2010/main" val="22456160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2D923C9E-F6EC-1DB3-20E5-D84876E99CC4}"/>
              </a:ext>
            </a:extLst>
          </p:cNvPr>
          <p:cNvSpPr txBox="1">
            <a:spLocks noChangeArrowheads="1"/>
          </p:cNvSpPr>
          <p:nvPr/>
        </p:nvSpPr>
        <p:spPr bwMode="auto">
          <a:xfrm>
            <a:off x="386557" y="2370249"/>
            <a:ext cx="8370887" cy="3539430"/>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4EC9B0"/>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&lt;</a:t>
            </a:r>
            <a:r>
              <a:rPr lang="en-US" sz="2800" b="0" dirty="0">
                <a:solidFill>
                  <a:srgbClr val="4EC9B0"/>
                </a:solidFill>
                <a:effectLst/>
                <a:latin typeface="Consolas" panose="020B0609020204030204" pitchFamily="49" charset="0"/>
              </a:rPr>
              <a:t>Point</a:t>
            </a:r>
            <a:r>
              <a:rPr lang="en-US" sz="2800" b="0" dirty="0">
                <a:solidFill>
                  <a:srgbClr val="D4D4D4"/>
                </a:solidFill>
                <a:effectLst/>
                <a:latin typeface="Consolas" panose="020B0609020204030204" pitchFamily="49" charset="0"/>
              </a:rPr>
              <a:t>&gt; </a:t>
            </a:r>
            <a:r>
              <a:rPr lang="en-US" sz="2800" b="0" dirty="0">
                <a:solidFill>
                  <a:srgbClr val="9CDCFE"/>
                </a:solidFill>
                <a:effectLst/>
                <a:latin typeface="Consolas" panose="020B0609020204030204" pitchFamily="49" charset="0"/>
              </a:rPr>
              <a:t>points</a:t>
            </a:r>
            <a:r>
              <a:rPr lang="en-US" sz="2800" b="0" dirty="0">
                <a:solidFill>
                  <a:srgbClr val="D4D4D4"/>
                </a:solidFill>
                <a:effectLst/>
                <a:latin typeface="Consolas" panose="020B0609020204030204" pitchFamily="49" charset="0"/>
              </a:rPr>
              <a:t>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readFile</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"cluster.dat"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centers = </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randomDistinctCenters</a:t>
            </a:r>
            <a:r>
              <a:rPr lang="en-US" sz="2800" b="0" dirty="0">
                <a:solidFill>
                  <a:srgbClr val="D4D4D4"/>
                </a:solidFill>
                <a:effectLst/>
                <a:latin typeface="Consolas" panose="020B0609020204030204" pitchFamily="49" charset="0"/>
              </a:rPr>
              <a:t>(points);</a:t>
            </a:r>
          </a:p>
          <a:p>
            <a:pPr algn="l"/>
            <a:r>
              <a:rPr lang="en-US" sz="2800" b="0" dirty="0">
                <a:solidFill>
                  <a:srgbClr val="4EC9B0"/>
                </a:solidFill>
                <a:effectLst/>
                <a:latin typeface="Consolas" panose="020B0609020204030204" pitchFamily="49" charset="0"/>
              </a:rPr>
              <a:t>double</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convergence</a:t>
            </a:r>
            <a:r>
              <a:rPr lang="en-US" sz="2800" b="0" dirty="0">
                <a:solidFill>
                  <a:srgbClr val="D4D4D4"/>
                </a:solidFill>
                <a:effectLst/>
                <a:latin typeface="Consolas" panose="020B0609020204030204" pitchFamily="49" charset="0"/>
              </a:rPr>
              <a:t> = </a:t>
            </a:r>
            <a:r>
              <a:rPr lang="en-US" sz="2800" b="0" dirty="0">
                <a:solidFill>
                  <a:srgbClr val="B5CEA8"/>
                </a:solidFill>
                <a:effectLst/>
                <a:latin typeface="Consolas" panose="020B0609020204030204" pitchFamily="49" charset="0"/>
              </a:rPr>
              <a:t>1.0</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(convergence &gt; EPSILON)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p:txBody>
      </p:sp>
      <p:sp>
        <p:nvSpPr>
          <p:cNvPr id="2" name="Title 1"/>
          <p:cNvSpPr>
            <a:spLocks noGrp="1"/>
          </p:cNvSpPr>
          <p:nvPr>
            <p:ph type="title"/>
          </p:nvPr>
        </p:nvSpPr>
        <p:spPr/>
        <p:txBody>
          <a:bodyPr/>
          <a:lstStyle/>
          <a:p>
            <a:r>
              <a:rPr lang="en-US" i="1" dirty="0"/>
              <a:t>k</a:t>
            </a:r>
            <a:r>
              <a:rPr lang="en-US" dirty="0"/>
              <a:t>-Means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103</a:t>
            </a:fld>
            <a:endParaRPr lang="en-US" dirty="0"/>
          </a:p>
        </p:txBody>
      </p:sp>
      <p:sp>
        <p:nvSpPr>
          <p:cNvPr id="9" name="Rounded Rectangular Callout 8"/>
          <p:cNvSpPr/>
          <p:nvPr/>
        </p:nvSpPr>
        <p:spPr>
          <a:xfrm>
            <a:off x="402547" y="4434410"/>
            <a:ext cx="7098224" cy="1084393"/>
          </a:xfrm>
          <a:prstGeom prst="wedgeRoundRectCallout">
            <a:avLst>
              <a:gd name="adj1" fmla="val 32869"/>
              <a:gd name="adj2" fmla="val -112818"/>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0" name="Text Box 122"/>
          <p:cNvSpPr txBox="1">
            <a:spLocks noChangeArrowheads="1"/>
          </p:cNvSpPr>
          <p:nvPr/>
        </p:nvSpPr>
        <p:spPr bwMode="auto">
          <a:xfrm>
            <a:off x="2890633" y="3102472"/>
            <a:ext cx="5665333"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keep going until centers are stable</a:t>
            </a:r>
          </a:p>
        </p:txBody>
      </p:sp>
    </p:spTree>
    <p:extLst>
      <p:ext uri="{BB962C8B-B14F-4D97-AF65-F5344CB8AC3E}">
        <p14:creationId xmlns:p14="http://schemas.microsoft.com/office/powerpoint/2010/main" val="2244550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 New Clusters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104</a:t>
            </a:fld>
            <a:endParaRPr lang="en-US" dirty="0"/>
          </a:p>
        </p:txBody>
      </p:sp>
      <p:sp>
        <p:nvSpPr>
          <p:cNvPr id="7" name="Text Box 3"/>
          <p:cNvSpPr txBox="1">
            <a:spLocks noChangeArrowheads="1"/>
          </p:cNvSpPr>
          <p:nvPr/>
        </p:nvSpPr>
        <p:spPr bwMode="auto">
          <a:xfrm>
            <a:off x="386556" y="2029286"/>
            <a:ext cx="8370887" cy="4832092"/>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(convergence &gt; EPSILON) {</a:t>
            </a:r>
          </a:p>
          <a:p>
            <a:pPr algn="l"/>
            <a:r>
              <a:rPr lang="en-US" sz="2800" b="0" dirty="0">
                <a:solidFill>
                  <a:srgbClr val="D4D4D4"/>
                </a:solidFill>
                <a:effectLst/>
                <a:latin typeface="Consolas" panose="020B0609020204030204" pitchFamily="49" charset="0"/>
              </a:rPr>
              <a:t>  Map&lt;Integer,List&lt;Point&gt;&gt; clusters</a:t>
            </a:r>
          </a:p>
          <a:p>
            <a:pPr algn="l"/>
            <a:r>
              <a:rPr lang="en-US" sz="2800" b="0" dirty="0">
                <a:solidFill>
                  <a:srgbClr val="D4D4D4"/>
                </a:solidFill>
                <a:effectLst/>
                <a:latin typeface="Consolas" panose="020B0609020204030204" pitchFamily="49" charset="0"/>
              </a:rPr>
              <a:t>    = points</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Collectors.</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p -&gt;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closestCenter</a:t>
            </a:r>
            <a:r>
              <a:rPr lang="en-US" sz="2800" b="0" dirty="0">
                <a:solidFill>
                  <a:srgbClr val="D4D4D4"/>
                </a:solidFill>
                <a:effectLst/>
                <a:latin typeface="Consolas" panose="020B0609020204030204" pitchFamily="49" charset="0"/>
              </a:rPr>
              <a:t>(centers, 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8" name="Rounded Rectangular Callout 7"/>
          <p:cNvSpPr/>
          <p:nvPr/>
        </p:nvSpPr>
        <p:spPr>
          <a:xfrm>
            <a:off x="890946" y="2918190"/>
            <a:ext cx="2921637" cy="832400"/>
          </a:xfrm>
          <a:prstGeom prst="wedgeRoundRectCallout">
            <a:avLst>
              <a:gd name="adj1" fmla="val 33290"/>
              <a:gd name="adj2" fmla="val 17016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1" name="Text Box 122"/>
          <p:cNvSpPr txBox="1">
            <a:spLocks noChangeArrowheads="1"/>
          </p:cNvSpPr>
          <p:nvPr/>
        </p:nvSpPr>
        <p:spPr bwMode="auto">
          <a:xfrm>
            <a:off x="2045506" y="4863500"/>
            <a:ext cx="5040162"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turn list of points into a Stream</a:t>
            </a:r>
          </a:p>
        </p:txBody>
      </p:sp>
    </p:spTree>
    <p:extLst>
      <p:ext uri="{BB962C8B-B14F-4D97-AF65-F5344CB8AC3E}">
        <p14:creationId xmlns:p14="http://schemas.microsoft.com/office/powerpoint/2010/main" val="39076418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C0228411-99BC-5CE9-B4B9-98BD589FA9BF}"/>
              </a:ext>
            </a:extLst>
          </p:cNvPr>
          <p:cNvSpPr txBox="1">
            <a:spLocks noChangeArrowheads="1"/>
          </p:cNvSpPr>
          <p:nvPr/>
        </p:nvSpPr>
        <p:spPr bwMode="auto">
          <a:xfrm>
            <a:off x="386556" y="2029286"/>
            <a:ext cx="8370887" cy="4832092"/>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C586C0"/>
                </a:solidFill>
                <a:effectLst/>
                <a:latin typeface="Consolas" panose="020B0609020204030204" pitchFamily="49" charset="0"/>
              </a:rPr>
              <a:t>while</a:t>
            </a:r>
            <a:r>
              <a:rPr lang="en-US" sz="2800" b="0" dirty="0">
                <a:solidFill>
                  <a:srgbClr val="D4D4D4"/>
                </a:solidFill>
                <a:effectLst/>
                <a:latin typeface="Consolas" panose="020B0609020204030204" pitchFamily="49" charset="0"/>
              </a:rPr>
              <a:t> (convergence &gt; EPSILON) {</a:t>
            </a:r>
          </a:p>
          <a:p>
            <a:pPr algn="l"/>
            <a:r>
              <a:rPr lang="en-US" sz="2800" b="0" dirty="0">
                <a:solidFill>
                  <a:srgbClr val="D4D4D4"/>
                </a:solidFill>
                <a:effectLst/>
                <a:latin typeface="Consolas" panose="020B0609020204030204" pitchFamily="49" charset="0"/>
              </a:rPr>
              <a:t>  Map&lt;Integer,List&lt;Point&gt;&gt; clusters</a:t>
            </a:r>
          </a:p>
          <a:p>
            <a:pPr algn="l"/>
            <a:r>
              <a:rPr lang="en-US" sz="2800" b="0" dirty="0">
                <a:solidFill>
                  <a:srgbClr val="D4D4D4"/>
                </a:solidFill>
                <a:effectLst/>
                <a:latin typeface="Consolas" panose="020B0609020204030204" pitchFamily="49" charset="0"/>
              </a:rPr>
              <a:t>    = points</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collect</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Collectors.</a:t>
            </a:r>
            <a:r>
              <a:rPr lang="en-US" sz="2800" b="0" dirty="0">
                <a:solidFill>
                  <a:srgbClr val="DCDCAA"/>
                </a:solidFill>
                <a:effectLst/>
                <a:latin typeface="Consolas" panose="020B0609020204030204" pitchFamily="49" charset="0"/>
              </a:rPr>
              <a:t>groupingBy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p -&gt;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closestCenter</a:t>
            </a:r>
            <a:r>
              <a:rPr lang="en-US" sz="2800" b="0" dirty="0">
                <a:solidFill>
                  <a:srgbClr val="D4D4D4"/>
                </a:solidFill>
                <a:effectLst/>
                <a:latin typeface="Consolas" panose="020B0609020204030204" pitchFamily="49" charset="0"/>
              </a:rPr>
              <a:t>(centers, p)</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      );</a:t>
            </a:r>
          </a:p>
          <a:p>
            <a:pPr algn="l"/>
            <a:r>
              <a:rPr lang="en-US" sz="28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dirty="0"/>
              <a:t>Compute New Clusters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105</a:t>
            </a:fld>
            <a:endParaRPr lang="en-US" dirty="0"/>
          </a:p>
        </p:txBody>
      </p:sp>
      <p:sp>
        <p:nvSpPr>
          <p:cNvPr id="6" name="Rounded Rectangular Callout 5"/>
          <p:cNvSpPr/>
          <p:nvPr/>
        </p:nvSpPr>
        <p:spPr>
          <a:xfrm>
            <a:off x="1421595" y="3750589"/>
            <a:ext cx="6653022" cy="1890793"/>
          </a:xfrm>
          <a:prstGeom prst="wedgeRoundRectCallout">
            <a:avLst>
              <a:gd name="adj1" fmla="val 32358"/>
              <a:gd name="adj2" fmla="val -83112"/>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335794" y="1624354"/>
            <a:ext cx="6421649" cy="1384995"/>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put each point in a map</a:t>
            </a:r>
          </a:p>
          <a:p>
            <a:pPr lvl="1" algn="l"/>
            <a:r>
              <a:rPr lang="en-US" sz="2800" dirty="0">
                <a:solidFill>
                  <a:srgbClr val="FFFF00"/>
                </a:solidFill>
                <a:latin typeface="Arial" pitchFamily="34" charset="0"/>
                <a:cs typeface="Arial" pitchFamily="34" charset="0"/>
              </a:rPr>
              <a:t>key is closest center</a:t>
            </a:r>
          </a:p>
          <a:p>
            <a:pPr lvl="1" algn="l"/>
            <a:r>
              <a:rPr lang="en-US" sz="2800" dirty="0">
                <a:solidFill>
                  <a:srgbClr val="FFFF00"/>
                </a:solidFill>
                <a:latin typeface="Arial" pitchFamily="34" charset="0"/>
                <a:cs typeface="Arial" pitchFamily="34" charset="0"/>
              </a:rPr>
              <a:t>value is list of points with that center</a:t>
            </a:r>
          </a:p>
        </p:txBody>
      </p:sp>
    </p:spTree>
    <p:extLst>
      <p:ext uri="{BB962C8B-B14F-4D97-AF65-F5344CB8AC3E}">
        <p14:creationId xmlns:p14="http://schemas.microsoft.com/office/powerpoint/2010/main" val="17936492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k</a:t>
            </a:r>
            <a:r>
              <a:rPr lang="en-US" dirty="0"/>
              <a:t>-Means Con’t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106</a:t>
            </a:fld>
            <a:endParaRPr lang="en-US" dirty="0"/>
          </a:p>
        </p:txBody>
      </p:sp>
      <p:sp>
        <p:nvSpPr>
          <p:cNvPr id="7" name="Text Box 3"/>
          <p:cNvSpPr txBox="1">
            <a:spLocks noChangeArrowheads="1"/>
          </p:cNvSpPr>
          <p:nvPr/>
        </p:nvSpPr>
        <p:spPr bwMode="auto">
          <a:xfrm>
            <a:off x="571546" y="654395"/>
            <a:ext cx="8000908" cy="5632311"/>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(convergence &gt; EPSILON)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Map</a:t>
            </a:r>
            <a:r>
              <a:rPr lang="en-US" sz="2400" b="0" dirty="0">
                <a:solidFill>
                  <a:srgbClr val="D4D4D4"/>
                </a:solidFill>
                <a:effectLst/>
                <a:latin typeface="Consolas" panose="020B0609020204030204" pitchFamily="49" charset="0"/>
              </a:rPr>
              <a:t>&lt;Integer, Point&gt; newCenters</a:t>
            </a:r>
          </a:p>
          <a:p>
            <a:pPr algn="l"/>
            <a:r>
              <a:rPr lang="en-US" sz="2400" b="0" dirty="0">
                <a:solidFill>
                  <a:srgbClr val="D4D4D4"/>
                </a:solidFill>
                <a:effectLst/>
                <a:latin typeface="Consolas" panose="020B0609020204030204" pitchFamily="49" charset="0"/>
              </a:rPr>
              <a:t>   = clusters</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entrySet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stream</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Collectors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toMap</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getKey</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Point</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barycenter</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getValue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convergence = </a:t>
            </a:r>
            <a:r>
              <a:rPr lang="en-US" sz="2400" b="0" dirty="0">
                <a:solidFill>
                  <a:srgbClr val="DCDCAA"/>
                </a:solidFill>
                <a:effectLst/>
                <a:latin typeface="Consolas" panose="020B0609020204030204" pitchFamily="49" charset="0"/>
              </a:rPr>
              <a:t>distance</a:t>
            </a:r>
            <a:r>
              <a:rPr lang="en-US" sz="2400" b="0" dirty="0">
                <a:solidFill>
                  <a:srgbClr val="D4D4D4"/>
                </a:solidFill>
                <a:effectLst/>
                <a:latin typeface="Consolas" panose="020B0609020204030204" pitchFamily="49" charset="0"/>
              </a:rPr>
              <a:t>(centers, newCenters);</a:t>
            </a:r>
          </a:p>
          <a:p>
            <a:pPr algn="l"/>
            <a:r>
              <a:rPr lang="en-US" sz="2400" b="0" dirty="0">
                <a:solidFill>
                  <a:srgbClr val="D4D4D4"/>
                </a:solidFill>
                <a:effectLst/>
                <a:latin typeface="Consolas" panose="020B0609020204030204" pitchFamily="49" charset="0"/>
              </a:rPr>
              <a:t>  centers = newCenters;</a:t>
            </a:r>
          </a:p>
          <a:p>
            <a:pPr algn="l"/>
            <a:r>
              <a:rPr lang="en-US" sz="2400" b="0" dirty="0">
                <a:solidFill>
                  <a:srgbClr val="D4D4D4"/>
                </a:solidFill>
                <a:effectLst/>
                <a:latin typeface="Consolas" panose="020B0609020204030204" pitchFamily="49" charset="0"/>
              </a:rPr>
              <a:t>}</a:t>
            </a:r>
          </a:p>
        </p:txBody>
      </p:sp>
      <p:sp>
        <p:nvSpPr>
          <p:cNvPr id="6" name="Rounded Rectangular Callout 5"/>
          <p:cNvSpPr/>
          <p:nvPr/>
        </p:nvSpPr>
        <p:spPr>
          <a:xfrm>
            <a:off x="531074" y="1358876"/>
            <a:ext cx="5842862" cy="584427"/>
          </a:xfrm>
          <a:prstGeom prst="wedgeRoundRectCallout">
            <a:avLst>
              <a:gd name="adj1" fmla="val 31964"/>
              <a:gd name="adj2" fmla="val 17016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770064" y="2718434"/>
            <a:ext cx="3603872"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compute new centers</a:t>
            </a:r>
          </a:p>
          <a:p>
            <a:pPr algn="l"/>
            <a:r>
              <a:rPr lang="en-US" sz="2800" dirty="0">
                <a:solidFill>
                  <a:srgbClr val="FFFF00"/>
                </a:solidFill>
                <a:latin typeface="Arial" pitchFamily="34" charset="0"/>
                <a:cs typeface="Arial" pitchFamily="34" charset="0"/>
              </a:rPr>
              <a:t>  map: ID </a:t>
            </a:r>
            <a:r>
              <a:rPr lang="en-US" sz="2800" dirty="0">
                <a:solidFill>
                  <a:srgbClr val="FFFF00"/>
                </a:solidFill>
                <a:latin typeface="Arial" pitchFamily="34" charset="0"/>
                <a:cs typeface="Arial" pitchFamily="34" charset="0"/>
                <a:sym typeface="Symbol"/>
              </a:rPr>
              <a:t> center</a:t>
            </a:r>
            <a:endParaRPr lang="en-US" sz="28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4115027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id="{8AC749FC-FF1A-DB66-E46D-D1F4E8FA84B4}"/>
              </a:ext>
            </a:extLst>
          </p:cNvPr>
          <p:cNvSpPr txBox="1">
            <a:spLocks noChangeArrowheads="1"/>
          </p:cNvSpPr>
          <p:nvPr/>
        </p:nvSpPr>
        <p:spPr bwMode="auto">
          <a:xfrm>
            <a:off x="571546" y="654395"/>
            <a:ext cx="8000908" cy="5632311"/>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(convergence &gt; EPSILON)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Map</a:t>
            </a:r>
            <a:r>
              <a:rPr lang="en-US" sz="2400" b="0" dirty="0">
                <a:solidFill>
                  <a:srgbClr val="D4D4D4"/>
                </a:solidFill>
                <a:effectLst/>
                <a:latin typeface="Consolas" panose="020B0609020204030204" pitchFamily="49" charset="0"/>
              </a:rPr>
              <a:t>&lt;Integer, Point&gt; newCenters</a:t>
            </a:r>
          </a:p>
          <a:p>
            <a:pPr algn="l"/>
            <a:r>
              <a:rPr lang="en-US" sz="2400" b="0" dirty="0">
                <a:solidFill>
                  <a:srgbClr val="D4D4D4"/>
                </a:solidFill>
                <a:effectLst/>
                <a:latin typeface="Consolas" panose="020B0609020204030204" pitchFamily="49" charset="0"/>
              </a:rPr>
              <a:t>   = clusters</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entrySet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stream</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Collectors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toMap</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getKey</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Point</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barycenter</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getValue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convergence = </a:t>
            </a:r>
            <a:r>
              <a:rPr lang="en-US" sz="2400" b="0" dirty="0">
                <a:solidFill>
                  <a:srgbClr val="DCDCAA"/>
                </a:solidFill>
                <a:effectLst/>
                <a:latin typeface="Consolas" panose="020B0609020204030204" pitchFamily="49" charset="0"/>
              </a:rPr>
              <a:t>distance</a:t>
            </a:r>
            <a:r>
              <a:rPr lang="en-US" sz="2400" b="0" dirty="0">
                <a:solidFill>
                  <a:srgbClr val="D4D4D4"/>
                </a:solidFill>
                <a:effectLst/>
                <a:latin typeface="Consolas" panose="020B0609020204030204" pitchFamily="49" charset="0"/>
              </a:rPr>
              <a:t>(centers, newCenters);</a:t>
            </a:r>
          </a:p>
          <a:p>
            <a:pPr algn="l"/>
            <a:r>
              <a:rPr lang="en-US" sz="2400" b="0" dirty="0">
                <a:solidFill>
                  <a:srgbClr val="D4D4D4"/>
                </a:solidFill>
                <a:effectLst/>
                <a:latin typeface="Consolas" panose="020B0609020204030204" pitchFamily="49" charset="0"/>
              </a:rPr>
              <a:t>  centers = newCenters;</a:t>
            </a:r>
          </a:p>
          <a:p>
            <a:pPr algn="l"/>
            <a:r>
              <a:rPr lang="en-US" sz="24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 Con’t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107</a:t>
            </a:fld>
            <a:endParaRPr lang="en-US" dirty="0"/>
          </a:p>
        </p:txBody>
      </p:sp>
      <p:sp>
        <p:nvSpPr>
          <p:cNvPr id="6" name="Rounded Rectangular Callout 5"/>
          <p:cNvSpPr/>
          <p:nvPr/>
        </p:nvSpPr>
        <p:spPr>
          <a:xfrm>
            <a:off x="531074" y="1813302"/>
            <a:ext cx="3173021" cy="1038386"/>
          </a:xfrm>
          <a:prstGeom prst="wedgeRoundRectCallout">
            <a:avLst>
              <a:gd name="adj1" fmla="val 31964"/>
              <a:gd name="adj2" fmla="val 17016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117583" y="4035790"/>
            <a:ext cx="4341253"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turn map into a Stream of </a:t>
            </a:r>
          </a:p>
          <a:p>
            <a:pPr lvl="1" algn="l"/>
            <a:r>
              <a:rPr lang="en-US" sz="2800" dirty="0">
                <a:solidFill>
                  <a:srgbClr val="FFFF00"/>
                </a:solidFill>
                <a:latin typeface="Arial" pitchFamily="34" charset="0"/>
                <a:cs typeface="Arial" pitchFamily="34" charset="0"/>
              </a:rPr>
              <a:t>(ID, point) pairs</a:t>
            </a:r>
          </a:p>
        </p:txBody>
      </p:sp>
    </p:spTree>
    <p:extLst>
      <p:ext uri="{BB962C8B-B14F-4D97-AF65-F5344CB8AC3E}">
        <p14:creationId xmlns:p14="http://schemas.microsoft.com/office/powerpoint/2010/main" val="30372879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99CB51C5-9306-04FD-C509-1FFE6FAB2854}"/>
              </a:ext>
            </a:extLst>
          </p:cNvPr>
          <p:cNvSpPr txBox="1">
            <a:spLocks noChangeArrowheads="1"/>
          </p:cNvSpPr>
          <p:nvPr/>
        </p:nvSpPr>
        <p:spPr bwMode="auto">
          <a:xfrm>
            <a:off x="571546" y="654395"/>
            <a:ext cx="8000908" cy="5632311"/>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(convergence &gt; EPSILON)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Map</a:t>
            </a:r>
            <a:r>
              <a:rPr lang="en-US" sz="2400" b="0" dirty="0">
                <a:solidFill>
                  <a:srgbClr val="D4D4D4"/>
                </a:solidFill>
                <a:effectLst/>
                <a:latin typeface="Consolas" panose="020B0609020204030204" pitchFamily="49" charset="0"/>
              </a:rPr>
              <a:t>&lt;Integer, Point&gt; newCenters</a:t>
            </a:r>
          </a:p>
          <a:p>
            <a:pPr algn="l"/>
            <a:r>
              <a:rPr lang="en-US" sz="2400" b="0" dirty="0">
                <a:solidFill>
                  <a:srgbClr val="D4D4D4"/>
                </a:solidFill>
                <a:effectLst/>
                <a:latin typeface="Consolas" panose="020B0609020204030204" pitchFamily="49" charset="0"/>
              </a:rPr>
              <a:t>   = clusters</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entrySet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stream</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Collectors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toMap</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getKey</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Point</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barycenter</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getValue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convergence = </a:t>
            </a:r>
            <a:r>
              <a:rPr lang="en-US" sz="2400" b="0" dirty="0">
                <a:solidFill>
                  <a:srgbClr val="DCDCAA"/>
                </a:solidFill>
                <a:effectLst/>
                <a:latin typeface="Consolas" panose="020B0609020204030204" pitchFamily="49" charset="0"/>
              </a:rPr>
              <a:t>distance</a:t>
            </a:r>
            <a:r>
              <a:rPr lang="en-US" sz="2400" b="0" dirty="0">
                <a:solidFill>
                  <a:srgbClr val="D4D4D4"/>
                </a:solidFill>
                <a:effectLst/>
                <a:latin typeface="Consolas" panose="020B0609020204030204" pitchFamily="49" charset="0"/>
              </a:rPr>
              <a:t>(centers, newCenters);</a:t>
            </a:r>
          </a:p>
          <a:p>
            <a:pPr algn="l"/>
            <a:r>
              <a:rPr lang="en-US" sz="2400" b="0" dirty="0">
                <a:solidFill>
                  <a:srgbClr val="D4D4D4"/>
                </a:solidFill>
                <a:effectLst/>
                <a:latin typeface="Consolas" panose="020B0609020204030204" pitchFamily="49" charset="0"/>
              </a:rPr>
              <a:t>  centers = newCenters;</a:t>
            </a:r>
          </a:p>
          <a:p>
            <a:pPr algn="l"/>
            <a:r>
              <a:rPr lang="en-US" sz="24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 Con’t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108</a:t>
            </a:fld>
            <a:endParaRPr lang="en-US" dirty="0"/>
          </a:p>
        </p:txBody>
      </p:sp>
      <p:sp>
        <p:nvSpPr>
          <p:cNvPr id="6" name="Rounded Rectangular Callout 5"/>
          <p:cNvSpPr/>
          <p:nvPr/>
        </p:nvSpPr>
        <p:spPr>
          <a:xfrm>
            <a:off x="954129" y="2880229"/>
            <a:ext cx="3746458" cy="883403"/>
          </a:xfrm>
          <a:prstGeom prst="wedgeRoundRectCallout">
            <a:avLst>
              <a:gd name="adj1" fmla="val 31964"/>
              <a:gd name="adj2" fmla="val 17016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493567" y="4794842"/>
            <a:ext cx="3783408"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turn stream into a map</a:t>
            </a:r>
          </a:p>
          <a:p>
            <a:pPr lvl="1" algn="l"/>
            <a:r>
              <a:rPr lang="en-US" sz="2800" dirty="0">
                <a:solidFill>
                  <a:srgbClr val="FFFF00"/>
                </a:solidFill>
                <a:latin typeface="Arial" pitchFamily="34" charset="0"/>
                <a:cs typeface="Arial" pitchFamily="34" charset="0"/>
              </a:rPr>
              <a:t>ID </a:t>
            </a:r>
            <a:r>
              <a:rPr lang="en-US" sz="2800" dirty="0">
                <a:solidFill>
                  <a:srgbClr val="FFFF00"/>
                </a:solidFill>
                <a:latin typeface="Arial" pitchFamily="34" charset="0"/>
                <a:cs typeface="Arial" pitchFamily="34" charset="0"/>
                <a:sym typeface="Symbol"/>
              </a:rPr>
              <a:t> barycenter</a:t>
            </a:r>
            <a:endParaRPr lang="en-US" sz="28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627044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k</a:t>
            </a:r>
            <a:r>
              <a:rPr lang="en-US" dirty="0"/>
              <a:t>-Means Con’t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109</a:t>
            </a:fld>
            <a:endParaRPr lang="en-US" dirty="0"/>
          </a:p>
        </p:txBody>
      </p:sp>
      <p:sp>
        <p:nvSpPr>
          <p:cNvPr id="7" name="Text Box 3"/>
          <p:cNvSpPr txBox="1">
            <a:spLocks noChangeArrowheads="1"/>
          </p:cNvSpPr>
          <p:nvPr/>
        </p:nvSpPr>
        <p:spPr bwMode="auto">
          <a:xfrm>
            <a:off x="571514" y="654395"/>
            <a:ext cx="8000908" cy="5632311"/>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(convergence &gt; EPSILON)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Map</a:t>
            </a:r>
            <a:r>
              <a:rPr lang="en-US" sz="2400" b="0" dirty="0">
                <a:solidFill>
                  <a:srgbClr val="D4D4D4"/>
                </a:solidFill>
                <a:effectLst/>
                <a:latin typeface="Consolas" panose="020B0609020204030204" pitchFamily="49" charset="0"/>
              </a:rPr>
              <a:t>&lt;Integer, Point&gt; newCenters</a:t>
            </a:r>
          </a:p>
          <a:p>
            <a:pPr algn="l"/>
            <a:r>
              <a:rPr lang="en-US" sz="2400" b="0" dirty="0">
                <a:solidFill>
                  <a:srgbClr val="D4D4D4"/>
                </a:solidFill>
                <a:effectLst/>
                <a:latin typeface="Consolas" panose="020B0609020204030204" pitchFamily="49" charset="0"/>
              </a:rPr>
              <a:t>   = clusters</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entrySet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stream</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Collectors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toMap</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getKey</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Point</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barycenter</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getValue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convergence = </a:t>
            </a:r>
            <a:r>
              <a:rPr lang="en-US" sz="2400" b="0" dirty="0">
                <a:solidFill>
                  <a:srgbClr val="DCDCAA"/>
                </a:solidFill>
                <a:effectLst/>
                <a:latin typeface="Consolas" panose="020B0609020204030204" pitchFamily="49" charset="0"/>
              </a:rPr>
              <a:t>distance</a:t>
            </a:r>
            <a:r>
              <a:rPr lang="en-US" sz="2400" b="0" dirty="0">
                <a:solidFill>
                  <a:srgbClr val="D4D4D4"/>
                </a:solidFill>
                <a:effectLst/>
                <a:latin typeface="Consolas" panose="020B0609020204030204" pitchFamily="49" charset="0"/>
              </a:rPr>
              <a:t>(centers, newCenters);</a:t>
            </a:r>
          </a:p>
          <a:p>
            <a:pPr algn="l"/>
            <a:r>
              <a:rPr lang="en-US" sz="2400" b="0" dirty="0">
                <a:solidFill>
                  <a:srgbClr val="D4D4D4"/>
                </a:solidFill>
                <a:effectLst/>
                <a:latin typeface="Consolas" panose="020B0609020204030204" pitchFamily="49" charset="0"/>
              </a:rPr>
              <a:t>  centers = newCenters;</a:t>
            </a:r>
          </a:p>
          <a:p>
            <a:pPr algn="l"/>
            <a:r>
              <a:rPr lang="en-US" sz="2400" b="0" dirty="0">
                <a:solidFill>
                  <a:srgbClr val="D4D4D4"/>
                </a:solidFill>
                <a:effectLst/>
                <a:latin typeface="Consolas" panose="020B0609020204030204" pitchFamily="49" charset="0"/>
              </a:rPr>
              <a:t>}</a:t>
            </a:r>
          </a:p>
        </p:txBody>
      </p:sp>
      <p:sp>
        <p:nvSpPr>
          <p:cNvPr id="6" name="Rounded Rectangular Callout 5"/>
          <p:cNvSpPr/>
          <p:nvPr/>
        </p:nvSpPr>
        <p:spPr>
          <a:xfrm>
            <a:off x="1682245" y="3529955"/>
            <a:ext cx="3188519" cy="585061"/>
          </a:xfrm>
          <a:prstGeom prst="wedgeRoundRectCallout">
            <a:avLst>
              <a:gd name="adj1" fmla="val 31964"/>
              <a:gd name="adj2" fmla="val 15314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2192983" y="4773833"/>
            <a:ext cx="475803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new Key is still the cluster ID</a:t>
            </a:r>
          </a:p>
        </p:txBody>
      </p:sp>
    </p:spTree>
    <p:extLst>
      <p:ext uri="{BB962C8B-B14F-4D97-AF65-F5344CB8AC3E}">
        <p14:creationId xmlns:p14="http://schemas.microsoft.com/office/powerpoint/2010/main" val="18123000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id="{21BEA8DD-8198-02F0-604B-5B5670AF1E81}"/>
              </a:ext>
            </a:extLst>
          </p:cNvPr>
          <p:cNvSpPr txBox="1">
            <a:spLocks noChangeArrowheads="1"/>
          </p:cNvSpPr>
          <p:nvPr/>
        </p:nvSpPr>
        <p:spPr bwMode="auto">
          <a:xfrm>
            <a:off x="571514" y="654395"/>
            <a:ext cx="8000908" cy="5632311"/>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(convergence &gt; EPSILON)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Map</a:t>
            </a:r>
            <a:r>
              <a:rPr lang="en-US" sz="2400" b="0" dirty="0">
                <a:solidFill>
                  <a:srgbClr val="D4D4D4"/>
                </a:solidFill>
                <a:effectLst/>
                <a:latin typeface="Consolas" panose="020B0609020204030204" pitchFamily="49" charset="0"/>
              </a:rPr>
              <a:t>&lt;Integer, Point&gt; newCenters</a:t>
            </a:r>
          </a:p>
          <a:p>
            <a:pPr algn="l"/>
            <a:r>
              <a:rPr lang="en-US" sz="2400" b="0" dirty="0">
                <a:solidFill>
                  <a:srgbClr val="D4D4D4"/>
                </a:solidFill>
                <a:effectLst/>
                <a:latin typeface="Consolas" panose="020B0609020204030204" pitchFamily="49" charset="0"/>
              </a:rPr>
              <a:t>   = clusters</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entrySet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stream</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Collectors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toMap</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getKey</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Point</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barycenter</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getValue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convergence = </a:t>
            </a:r>
            <a:r>
              <a:rPr lang="en-US" sz="2400" b="0" dirty="0">
                <a:solidFill>
                  <a:srgbClr val="DCDCAA"/>
                </a:solidFill>
                <a:effectLst/>
                <a:latin typeface="Consolas" panose="020B0609020204030204" pitchFamily="49" charset="0"/>
              </a:rPr>
              <a:t>distance</a:t>
            </a:r>
            <a:r>
              <a:rPr lang="en-US" sz="2400" b="0" dirty="0">
                <a:solidFill>
                  <a:srgbClr val="D4D4D4"/>
                </a:solidFill>
                <a:effectLst/>
                <a:latin typeface="Consolas" panose="020B0609020204030204" pitchFamily="49" charset="0"/>
              </a:rPr>
              <a:t>(centers, newCenters);</a:t>
            </a:r>
          </a:p>
          <a:p>
            <a:pPr algn="l"/>
            <a:r>
              <a:rPr lang="en-US" sz="2400" b="0" dirty="0">
                <a:solidFill>
                  <a:srgbClr val="D4D4D4"/>
                </a:solidFill>
                <a:effectLst/>
                <a:latin typeface="Consolas" panose="020B0609020204030204" pitchFamily="49" charset="0"/>
              </a:rPr>
              <a:t>  centers = newCenters;</a:t>
            </a:r>
          </a:p>
          <a:p>
            <a:pPr algn="l"/>
            <a:r>
              <a:rPr lang="en-US" sz="24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 Con’t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110</a:t>
            </a:fld>
            <a:endParaRPr lang="en-US" dirty="0"/>
          </a:p>
        </p:txBody>
      </p:sp>
      <p:sp>
        <p:nvSpPr>
          <p:cNvPr id="6" name="Rounded Rectangular Callout 5"/>
          <p:cNvSpPr/>
          <p:nvPr/>
        </p:nvSpPr>
        <p:spPr>
          <a:xfrm>
            <a:off x="1538464" y="3878451"/>
            <a:ext cx="6590463" cy="585061"/>
          </a:xfrm>
          <a:prstGeom prst="wedgeRoundRectCallout">
            <a:avLst>
              <a:gd name="adj1" fmla="val 33140"/>
              <a:gd name="adj2" fmla="val -14506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849667" y="2635788"/>
            <a:ext cx="744466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new value is the barycenter computed earlier </a:t>
            </a:r>
          </a:p>
        </p:txBody>
      </p:sp>
    </p:spTree>
    <p:extLst>
      <p:ext uri="{BB962C8B-B14F-4D97-AF65-F5344CB8AC3E}">
        <p14:creationId xmlns:p14="http://schemas.microsoft.com/office/powerpoint/2010/main" val="12456856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150A4DC8-C213-C5EC-30AE-C485F7C94270}"/>
              </a:ext>
            </a:extLst>
          </p:cNvPr>
          <p:cNvSpPr txBox="1">
            <a:spLocks noChangeArrowheads="1"/>
          </p:cNvSpPr>
          <p:nvPr/>
        </p:nvSpPr>
        <p:spPr bwMode="auto">
          <a:xfrm>
            <a:off x="571514" y="654395"/>
            <a:ext cx="8000908" cy="5632311"/>
          </a:xfrm>
          <a:prstGeom prst="rect">
            <a:avLst/>
          </a:prstGeom>
          <a:solidFill>
            <a:schemeClr val="tx1"/>
          </a:solidFill>
          <a:ln>
            <a:noFill/>
          </a:ln>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(convergence &gt; EPSILON)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Map</a:t>
            </a:r>
            <a:r>
              <a:rPr lang="en-US" sz="2400" b="0" dirty="0">
                <a:solidFill>
                  <a:srgbClr val="D4D4D4"/>
                </a:solidFill>
                <a:effectLst/>
                <a:latin typeface="Consolas" panose="020B0609020204030204" pitchFamily="49" charset="0"/>
              </a:rPr>
              <a:t>&lt;Integer, Point&gt; newCenters</a:t>
            </a:r>
          </a:p>
          <a:p>
            <a:pPr algn="l"/>
            <a:r>
              <a:rPr lang="en-US" sz="2400" b="0" dirty="0">
                <a:solidFill>
                  <a:srgbClr val="D4D4D4"/>
                </a:solidFill>
                <a:effectLst/>
                <a:latin typeface="Consolas" panose="020B0609020204030204" pitchFamily="49" charset="0"/>
              </a:rPr>
              <a:t>   = clusters</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entrySet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stream</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collect</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Collectors</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toMap</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getKey</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e </a:t>
            </a:r>
            <a:r>
              <a:rPr lang="en-US" sz="2400" b="0" dirty="0">
                <a:solidFill>
                  <a:srgbClr val="569CD6"/>
                </a:solidFill>
                <a:effectLst/>
                <a:latin typeface="Consolas" panose="020B0609020204030204" pitchFamily="49" charset="0"/>
              </a:rPr>
              <a:t>-&gt;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Point</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barycenter</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e</a:t>
            </a:r>
            <a:r>
              <a:rPr lang="en-US" sz="2400" b="0" dirty="0">
                <a:solidFill>
                  <a:srgbClr val="D4D4D4"/>
                </a:solidFill>
                <a:effectLst/>
                <a:latin typeface="Consolas" panose="020B0609020204030204" pitchFamily="49" charset="0"/>
              </a:rPr>
              <a:t>.</a:t>
            </a:r>
            <a:r>
              <a:rPr lang="en-US" sz="2400" b="0" dirty="0">
                <a:solidFill>
                  <a:srgbClr val="DCDCAA"/>
                </a:solidFill>
                <a:effectLst/>
                <a:latin typeface="Consolas" panose="020B0609020204030204" pitchFamily="49" charset="0"/>
              </a:rPr>
              <a:t>getValue</a:t>
            </a:r>
            <a:r>
              <a:rPr lang="en-US" sz="2400" b="0" dirty="0">
                <a:solidFill>
                  <a:srgbClr val="D4D4D4"/>
                </a:solidFill>
                <a:effectLst/>
                <a:latin typeface="Consolas" panose="020B0609020204030204" pitchFamily="49" charset="0"/>
              </a:rPr>
              <a:t>())</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a:t>
            </a:r>
          </a:p>
          <a:p>
            <a:pPr algn="l"/>
            <a:r>
              <a:rPr lang="en-US" sz="2400" b="0" dirty="0">
                <a:solidFill>
                  <a:srgbClr val="D4D4D4"/>
                </a:solidFill>
                <a:effectLst/>
                <a:latin typeface="Consolas" panose="020B0609020204030204" pitchFamily="49" charset="0"/>
              </a:rPr>
              <a:t>  convergence = </a:t>
            </a:r>
            <a:r>
              <a:rPr lang="en-US" sz="2400" b="0" dirty="0">
                <a:solidFill>
                  <a:srgbClr val="DCDCAA"/>
                </a:solidFill>
                <a:effectLst/>
                <a:latin typeface="Consolas" panose="020B0609020204030204" pitchFamily="49" charset="0"/>
              </a:rPr>
              <a:t>distance</a:t>
            </a:r>
            <a:r>
              <a:rPr lang="en-US" sz="2400" b="0" dirty="0">
                <a:solidFill>
                  <a:srgbClr val="D4D4D4"/>
                </a:solidFill>
                <a:effectLst/>
                <a:latin typeface="Consolas" panose="020B0609020204030204" pitchFamily="49" charset="0"/>
              </a:rPr>
              <a:t>(centers, newCenters);</a:t>
            </a:r>
          </a:p>
          <a:p>
            <a:pPr algn="l"/>
            <a:r>
              <a:rPr lang="en-US" sz="2400" b="0" dirty="0">
                <a:solidFill>
                  <a:srgbClr val="D4D4D4"/>
                </a:solidFill>
                <a:effectLst/>
                <a:latin typeface="Consolas" panose="020B0609020204030204" pitchFamily="49" charset="0"/>
              </a:rPr>
              <a:t>  centers = newCenters;</a:t>
            </a:r>
          </a:p>
          <a:p>
            <a:pPr algn="l"/>
            <a:r>
              <a:rPr lang="en-US" sz="2400" b="0" dirty="0">
                <a:solidFill>
                  <a:srgbClr val="D4D4D4"/>
                </a:solidFill>
                <a:effectLst/>
                <a:latin typeface="Consolas" panose="020B0609020204030204" pitchFamily="49" charset="0"/>
              </a:rPr>
              <a:t>}</a:t>
            </a:r>
          </a:p>
        </p:txBody>
      </p:sp>
      <p:sp>
        <p:nvSpPr>
          <p:cNvPr id="2" name="Title 1"/>
          <p:cNvSpPr>
            <a:spLocks noGrp="1"/>
          </p:cNvSpPr>
          <p:nvPr>
            <p:ph type="title"/>
          </p:nvPr>
        </p:nvSpPr>
        <p:spPr/>
        <p:txBody>
          <a:bodyPr/>
          <a:lstStyle/>
          <a:p>
            <a:r>
              <a:rPr lang="en-US" i="1" dirty="0"/>
              <a:t>k</a:t>
            </a:r>
            <a:r>
              <a:rPr lang="en-US" dirty="0"/>
              <a:t>-Means Con’t</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111</a:t>
            </a:fld>
            <a:endParaRPr lang="en-US" dirty="0"/>
          </a:p>
        </p:txBody>
      </p:sp>
      <p:sp>
        <p:nvSpPr>
          <p:cNvPr id="6" name="Rounded Rectangular Callout 5"/>
          <p:cNvSpPr/>
          <p:nvPr/>
        </p:nvSpPr>
        <p:spPr>
          <a:xfrm>
            <a:off x="295991" y="4990609"/>
            <a:ext cx="8364953" cy="914400"/>
          </a:xfrm>
          <a:prstGeom prst="wedgeRoundRectCallout">
            <a:avLst>
              <a:gd name="adj1" fmla="val 33140"/>
              <a:gd name="adj2" fmla="val -145065"/>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8" name="Text Box 122"/>
          <p:cNvSpPr txBox="1">
            <a:spLocks noChangeArrowheads="1"/>
          </p:cNvSpPr>
          <p:nvPr/>
        </p:nvSpPr>
        <p:spPr bwMode="auto">
          <a:xfrm>
            <a:off x="3213289" y="2955821"/>
            <a:ext cx="4814834"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a:solidFill>
                  <a:srgbClr val="FFFF00"/>
                </a:solidFill>
                <a:latin typeface="Arial" pitchFamily="34" charset="0"/>
                <a:cs typeface="Arial" pitchFamily="34" charset="0"/>
              </a:rPr>
              <a:t>If centers have moved, start again with the new centers</a:t>
            </a:r>
          </a:p>
        </p:txBody>
      </p:sp>
    </p:spTree>
    <p:extLst>
      <p:ext uri="{BB962C8B-B14F-4D97-AF65-F5344CB8AC3E}">
        <p14:creationId xmlns:p14="http://schemas.microsoft.com/office/powerpoint/2010/main" val="27759173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k-Means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112</a:t>
            </a:fld>
            <a:endParaRPr lang="en-US" dirty="0"/>
          </a:p>
        </p:txBody>
      </p:sp>
      <p:sp>
        <p:nvSpPr>
          <p:cNvPr id="6" name="Text Box 122"/>
          <p:cNvSpPr txBox="1">
            <a:spLocks noChangeArrowheads="1"/>
          </p:cNvSpPr>
          <p:nvPr/>
        </p:nvSpPr>
        <p:spPr bwMode="auto">
          <a:xfrm>
            <a:off x="1450031" y="1974343"/>
            <a:ext cx="416331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many fewer lines of code</a:t>
            </a:r>
          </a:p>
        </p:txBody>
      </p:sp>
      <p:sp>
        <p:nvSpPr>
          <p:cNvPr id="7" name="Text Box 122"/>
          <p:cNvSpPr txBox="1">
            <a:spLocks noChangeArrowheads="1"/>
          </p:cNvSpPr>
          <p:nvPr/>
        </p:nvSpPr>
        <p:spPr bwMode="auto">
          <a:xfrm>
            <a:off x="3770538" y="2966978"/>
            <a:ext cx="368562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easier to read (really!)</a:t>
            </a:r>
          </a:p>
        </p:txBody>
      </p:sp>
      <p:sp>
        <p:nvSpPr>
          <p:cNvPr id="8" name="Text Box 122"/>
          <p:cNvSpPr txBox="1">
            <a:spLocks noChangeArrowheads="1"/>
          </p:cNvSpPr>
          <p:nvPr/>
        </p:nvSpPr>
        <p:spPr bwMode="auto">
          <a:xfrm>
            <a:off x="1450031" y="3959613"/>
            <a:ext cx="2765501"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easier to reason</a:t>
            </a:r>
          </a:p>
        </p:txBody>
      </p:sp>
      <p:sp>
        <p:nvSpPr>
          <p:cNvPr id="9" name="Text Box 122"/>
          <p:cNvSpPr txBox="1">
            <a:spLocks noChangeArrowheads="1"/>
          </p:cNvSpPr>
          <p:nvPr/>
        </p:nvSpPr>
        <p:spPr bwMode="auto">
          <a:xfrm>
            <a:off x="4451813" y="4952248"/>
            <a:ext cx="300434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easier to optimize</a:t>
            </a:r>
          </a:p>
        </p:txBody>
      </p:sp>
    </p:spTree>
    <p:extLst>
      <p:ext uri="{BB962C8B-B14F-4D97-AF65-F5344CB8AC3E}">
        <p14:creationId xmlns:p14="http://schemas.microsoft.com/office/powerpoint/2010/main" val="37521098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113</a:t>
            </a:fld>
            <a:endParaRPr lang="en-US" sz="1400" b="0" dirty="0">
              <a:solidFill>
                <a:schemeClr val="tx1"/>
              </a:solidFill>
              <a:latin typeface="Arial" charset="0"/>
              <a:cs typeface="Arial" charset="0"/>
            </a:endParaRPr>
          </a:p>
        </p:txBody>
      </p:sp>
      <p:pic>
        <p:nvPicPr>
          <p:cNvPr id="75779" name="Picture 10" descr="mag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75781" name="Text Box 3"/>
          <p:cNvSpPr txBox="1">
            <a:spLocks noChangeArrowheads="1"/>
          </p:cNvSpPr>
          <p:nvPr/>
        </p:nvSpPr>
        <p:spPr bwMode="auto">
          <a:xfrm>
            <a:off x="386557" y="1778436"/>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p:txBody>
      </p:sp>
      <p:sp>
        <p:nvSpPr>
          <p:cNvPr id="13" name="Text Box 122"/>
          <p:cNvSpPr txBox="1">
            <a:spLocks noChangeArrowheads="1"/>
          </p:cNvSpPr>
          <p:nvPr/>
        </p:nvSpPr>
        <p:spPr bwMode="auto">
          <a:xfrm>
            <a:off x="2061024" y="5096684"/>
            <a:ext cx="5021952" cy="523220"/>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So far, Streams are sequential</a:t>
            </a:r>
          </a:p>
        </p:txBody>
      </p:sp>
    </p:spTree>
    <p:extLst>
      <p:ext uri="{BB962C8B-B14F-4D97-AF65-F5344CB8AC3E}">
        <p14:creationId xmlns:p14="http://schemas.microsoft.com/office/powerpoint/2010/main" val="11670459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965CC6D0-A7FF-A90A-91F3-7B76506656E3}"/>
              </a:ext>
            </a:extLst>
          </p:cNvPr>
          <p:cNvSpPr txBox="1">
            <a:spLocks noChangeArrowheads="1"/>
          </p:cNvSpPr>
          <p:nvPr/>
        </p:nvSpPr>
        <p:spPr bwMode="auto">
          <a:xfrm>
            <a:off x="386557" y="1778436"/>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114</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10" name="Text Box 122"/>
          <p:cNvSpPr txBox="1">
            <a:spLocks noChangeArrowheads="1"/>
          </p:cNvSpPr>
          <p:nvPr/>
        </p:nvSpPr>
        <p:spPr bwMode="auto">
          <a:xfrm>
            <a:off x="622040" y="5221048"/>
            <a:ext cx="7779694"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make List of strings and turn them into a stream</a:t>
            </a:r>
          </a:p>
        </p:txBody>
      </p:sp>
      <p:sp>
        <p:nvSpPr>
          <p:cNvPr id="12" name="Rounded Rectangular Callout 11"/>
          <p:cNvSpPr/>
          <p:nvPr/>
        </p:nvSpPr>
        <p:spPr>
          <a:xfrm>
            <a:off x="417156" y="1778435"/>
            <a:ext cx="5658180" cy="2545591"/>
          </a:xfrm>
          <a:prstGeom prst="wedgeRoundRectCallout">
            <a:avLst>
              <a:gd name="adj1" fmla="val 31119"/>
              <a:gd name="adj2" fmla="val 85178"/>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21056619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3EF255FA-D93D-8111-852F-ECE334349ABD}"/>
              </a:ext>
            </a:extLst>
          </p:cNvPr>
          <p:cNvSpPr txBox="1">
            <a:spLocks noChangeArrowheads="1"/>
          </p:cNvSpPr>
          <p:nvPr/>
        </p:nvSpPr>
        <p:spPr bwMode="auto">
          <a:xfrm>
            <a:off x="386557" y="1778436"/>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115</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10" name="Text Box 122"/>
          <p:cNvSpPr txBox="1">
            <a:spLocks noChangeArrowheads="1"/>
          </p:cNvSpPr>
          <p:nvPr/>
        </p:nvSpPr>
        <p:spPr bwMode="auto">
          <a:xfrm>
            <a:off x="2667000" y="5450385"/>
            <a:ext cx="5470213" cy="954107"/>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b="1" dirty="0">
                <a:solidFill>
                  <a:srgbClr val="FFFF00"/>
                </a:solidFill>
                <a:latin typeface="Consolas" panose="020B0609020204030204" pitchFamily="49" charset="0"/>
                <a:cs typeface="Courier New" charset="0"/>
              </a:rPr>
              <a:t>forEach</a:t>
            </a:r>
            <a:r>
              <a:rPr lang="en-US" sz="2800" dirty="0">
                <a:solidFill>
                  <a:srgbClr val="FFFF00"/>
                </a:solidFill>
                <a:latin typeface="Consolas" panose="020B0609020204030204" pitchFamily="49" charset="0"/>
                <a:cs typeface="Courier New" charset="0"/>
              </a:rPr>
              <a:t> </a:t>
            </a:r>
            <a:r>
              <a:rPr lang="en-US" sz="2800" dirty="0">
                <a:solidFill>
                  <a:srgbClr val="FFFF00"/>
                </a:solidFill>
                <a:latin typeface="Arial" pitchFamily="34" charset="0"/>
                <a:cs typeface="Arial" pitchFamily="34" charset="0"/>
              </a:rPr>
              <a:t>applies a method to each element (not functional)</a:t>
            </a:r>
          </a:p>
        </p:txBody>
      </p:sp>
      <p:sp>
        <p:nvSpPr>
          <p:cNvPr id="12" name="Rounded Rectangular Callout 11"/>
          <p:cNvSpPr/>
          <p:nvPr/>
        </p:nvSpPr>
        <p:spPr>
          <a:xfrm>
            <a:off x="1536809" y="4325247"/>
            <a:ext cx="7064750" cy="551157"/>
          </a:xfrm>
          <a:prstGeom prst="wedgeRoundRectCallout">
            <a:avLst>
              <a:gd name="adj1" fmla="val 9490"/>
              <a:gd name="adj2" fmla="val 15547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42828468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CF1950F4-E87C-6076-3233-777515FD0815}"/>
              </a:ext>
            </a:extLst>
          </p:cNvPr>
          <p:cNvSpPr txBox="1">
            <a:spLocks noChangeArrowheads="1"/>
          </p:cNvSpPr>
          <p:nvPr/>
        </p:nvSpPr>
        <p:spPr bwMode="auto">
          <a:xfrm>
            <a:off x="386557" y="1778436"/>
            <a:ext cx="8370887" cy="3108543"/>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116</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13" name="Text Box 122"/>
          <p:cNvSpPr txBox="1">
            <a:spLocks noChangeArrowheads="1"/>
          </p:cNvSpPr>
          <p:nvPr/>
        </p:nvSpPr>
        <p:spPr bwMode="auto">
          <a:xfrm>
            <a:off x="2395392" y="3979847"/>
            <a:ext cx="1959191" cy="2149819"/>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Arlington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Berkeley</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Clarendon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Dartmouth</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Exeter</a:t>
            </a:r>
          </a:p>
        </p:txBody>
      </p:sp>
      <p:sp>
        <p:nvSpPr>
          <p:cNvPr id="8" name="Text Box 122"/>
          <p:cNvSpPr txBox="1">
            <a:spLocks noChangeArrowheads="1"/>
          </p:cNvSpPr>
          <p:nvPr/>
        </p:nvSpPr>
        <p:spPr bwMode="auto">
          <a:xfrm>
            <a:off x="1889520" y="3523753"/>
            <a:ext cx="1064715" cy="523220"/>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prints</a:t>
            </a:r>
          </a:p>
        </p:txBody>
      </p:sp>
    </p:spTree>
    <p:extLst>
      <p:ext uri="{BB962C8B-B14F-4D97-AF65-F5344CB8AC3E}">
        <p14:creationId xmlns:p14="http://schemas.microsoft.com/office/powerpoint/2010/main" val="39808576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117</a:t>
            </a:fld>
            <a:endParaRPr lang="en-US" sz="1400" b="0" dirty="0">
              <a:solidFill>
                <a:schemeClr val="tx1"/>
              </a:solidFill>
              <a:latin typeface="Arial" charset="0"/>
              <a:cs typeface="Arial" charset="0"/>
            </a:endParaRPr>
          </a:p>
        </p:txBody>
      </p:sp>
      <p:pic>
        <p:nvPicPr>
          <p:cNvPr id="75779" name="Picture 10" descr="mag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75781" name="Text Box 3"/>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parallelStream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a:p>
            <a:pPr algn="l"/>
            <a:br>
              <a:rPr lang="en-US" sz="2800" b="0" dirty="0">
                <a:solidFill>
                  <a:srgbClr val="D4D4D4"/>
                </a:solidFill>
                <a:effectLst/>
                <a:latin typeface="Consolas" panose="020B0609020204030204" pitchFamily="49" charset="0"/>
              </a:rPr>
            </a:br>
            <a:endParaRPr lang="en-US" sz="2800" b="0" dirty="0">
              <a:solidFill>
                <a:srgbClr val="D4D4D4"/>
              </a:solidFill>
              <a:effectLst/>
              <a:latin typeface="Consolas" panose="020B0609020204030204" pitchFamily="49" charset="0"/>
            </a:endParaRPr>
          </a:p>
        </p:txBody>
      </p:sp>
      <p:sp>
        <p:nvSpPr>
          <p:cNvPr id="9" name="Text Box 122"/>
          <p:cNvSpPr txBox="1">
            <a:spLocks noChangeArrowheads="1"/>
          </p:cNvSpPr>
          <p:nvPr/>
        </p:nvSpPr>
        <p:spPr bwMode="auto">
          <a:xfrm>
            <a:off x="589623" y="5137364"/>
            <a:ext cx="4903907"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turn List into a </a:t>
            </a:r>
            <a:r>
              <a:rPr lang="en-US" sz="2800" i="1" dirty="0">
                <a:solidFill>
                  <a:schemeClr val="bg1"/>
                </a:solidFill>
                <a:latin typeface="Arial" pitchFamily="34" charset="0"/>
                <a:cs typeface="Arial" pitchFamily="34" charset="0"/>
              </a:rPr>
              <a:t>parallel</a:t>
            </a:r>
            <a:r>
              <a:rPr lang="en-US" sz="2800" dirty="0">
                <a:solidFill>
                  <a:srgbClr val="FFFF00"/>
                </a:solidFill>
                <a:latin typeface="Arial" pitchFamily="34" charset="0"/>
                <a:cs typeface="Arial" pitchFamily="34" charset="0"/>
              </a:rPr>
              <a:t> stream</a:t>
            </a:r>
          </a:p>
        </p:txBody>
      </p:sp>
      <p:sp>
        <p:nvSpPr>
          <p:cNvPr id="10" name="Rounded Rectangular Callout 9"/>
          <p:cNvSpPr/>
          <p:nvPr/>
        </p:nvSpPr>
        <p:spPr>
          <a:xfrm>
            <a:off x="1478629" y="3915422"/>
            <a:ext cx="3673099" cy="551157"/>
          </a:xfrm>
          <a:prstGeom prst="wedgeRoundRectCallout">
            <a:avLst>
              <a:gd name="adj1" fmla="val 9490"/>
              <a:gd name="adj2" fmla="val 15547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40229514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4C66B488-B148-559F-B0C0-AA54F524588A}"/>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parallelStream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a:p>
            <a:pPr algn="l"/>
            <a:br>
              <a:rPr lang="en-US" sz="2800" b="0" dirty="0">
                <a:solidFill>
                  <a:srgbClr val="D4D4D4"/>
                </a:solidFill>
                <a:effectLst/>
                <a:latin typeface="Consolas" panose="020B0609020204030204" pitchFamily="49" charset="0"/>
              </a:rPr>
            </a:br>
            <a:endParaRPr lang="en-US" sz="2800" b="0" dirty="0">
              <a:solidFill>
                <a:srgbClr val="D4D4D4"/>
              </a:solidFill>
              <a:effectLst/>
              <a:latin typeface="Consolas" panose="020B0609020204030204" pitchFamily="49" charset="0"/>
            </a:endParaRP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118</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11" name="Text Box 122"/>
          <p:cNvSpPr txBox="1">
            <a:spLocks noChangeArrowheads="1"/>
          </p:cNvSpPr>
          <p:nvPr/>
        </p:nvSpPr>
        <p:spPr bwMode="auto">
          <a:xfrm>
            <a:off x="2395392" y="3979847"/>
            <a:ext cx="1959191" cy="2149819"/>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Arlington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Berkeley</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Clarendon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Dartmouth</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Exeter</a:t>
            </a:r>
          </a:p>
        </p:txBody>
      </p:sp>
      <p:sp>
        <p:nvSpPr>
          <p:cNvPr id="12" name="Text Box 122"/>
          <p:cNvSpPr txBox="1">
            <a:spLocks noChangeArrowheads="1"/>
          </p:cNvSpPr>
          <p:nvPr/>
        </p:nvSpPr>
        <p:spPr bwMode="auto">
          <a:xfrm>
            <a:off x="1889520" y="3523753"/>
            <a:ext cx="1064715" cy="523220"/>
          </a:xfrm>
          <a:prstGeom prst="rect">
            <a:avLst/>
          </a:prstGeom>
          <a:solidFill>
            <a:schemeClr val="tx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prints</a:t>
            </a:r>
          </a:p>
        </p:txBody>
      </p:sp>
      <p:sp>
        <p:nvSpPr>
          <p:cNvPr id="14" name="Text Box 122"/>
          <p:cNvSpPr txBox="1">
            <a:spLocks noChangeArrowheads="1"/>
          </p:cNvSpPr>
          <p:nvPr/>
        </p:nvSpPr>
        <p:spPr bwMode="auto">
          <a:xfrm>
            <a:off x="3513056" y="4473210"/>
            <a:ext cx="2156360" cy="2149819"/>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Dartmouth </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Arlington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Clarendon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Berkeley</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Exeter</a:t>
            </a:r>
          </a:p>
        </p:txBody>
      </p:sp>
      <p:sp>
        <p:nvSpPr>
          <p:cNvPr id="15" name="Text Box 122"/>
          <p:cNvSpPr txBox="1">
            <a:spLocks noChangeArrowheads="1"/>
          </p:cNvSpPr>
          <p:nvPr/>
        </p:nvSpPr>
        <p:spPr bwMode="auto">
          <a:xfrm>
            <a:off x="4679401" y="3698961"/>
            <a:ext cx="2156360" cy="2149819"/>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Dartmouth </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Berkeley</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Exeter</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Arlington</a:t>
            </a:r>
          </a:p>
          <a:p>
            <a:pPr algn="l" eaLnBrk="1" hangingPunct="1">
              <a:lnSpc>
                <a:spcPct val="70000"/>
              </a:lnSpc>
              <a:spcBef>
                <a:spcPct val="30000"/>
              </a:spcBef>
            </a:pPr>
            <a:r>
              <a:rPr lang="en-US" sz="2800" dirty="0">
                <a:solidFill>
                  <a:srgbClr val="FFFF00"/>
                </a:solidFill>
                <a:latin typeface="Consolas" panose="020B0609020204030204" pitchFamily="49" charset="0"/>
                <a:cs typeface="Courier New" charset="0"/>
              </a:rPr>
              <a:t>Clarendon</a:t>
            </a:r>
          </a:p>
        </p:txBody>
      </p:sp>
    </p:spTree>
    <p:extLst>
      <p:ext uri="{BB962C8B-B14F-4D97-AF65-F5344CB8AC3E}">
        <p14:creationId xmlns:p14="http://schemas.microsoft.com/office/powerpoint/2010/main" val="179321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50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49E16346-52CB-8B56-102A-D89C10AA0937}"/>
              </a:ext>
            </a:extLst>
          </p:cNvPr>
          <p:cNvSpPr txBox="1">
            <a:spLocks noChangeArrowheads="1"/>
          </p:cNvSpPr>
          <p:nvPr/>
        </p:nvSpPr>
        <p:spPr bwMode="auto">
          <a:xfrm>
            <a:off x="386557" y="1778436"/>
            <a:ext cx="8370887" cy="3970318"/>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Arrays</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asList</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"Arlington"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"Berkeley"</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"Clarendon"</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"Dartmouth"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CE9178"/>
                </a:solidFill>
                <a:effectLst/>
                <a:latin typeface="Consolas" panose="020B0609020204030204" pitchFamily="49" charset="0"/>
              </a:rPr>
              <a:t>"Exeter"</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parallelStream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printf</a:t>
            </a:r>
            <a:r>
              <a:rPr lang="en-US" sz="2800" b="0" dirty="0">
                <a:solidFill>
                  <a:srgbClr val="D4D4D4"/>
                </a:solidFill>
                <a:effectLst/>
                <a:latin typeface="Consolas" panose="020B0609020204030204" pitchFamily="49" charset="0"/>
              </a:rPr>
              <a:t>(</a:t>
            </a:r>
            <a:r>
              <a:rPr lang="en-US" sz="2800" b="0" dirty="0">
                <a:solidFill>
                  <a:srgbClr val="CE9178"/>
                </a:solidFill>
                <a:effectLst/>
                <a:latin typeface="Consolas" panose="020B0609020204030204" pitchFamily="49" charset="0"/>
              </a:rPr>
              <a:t>"%s</a:t>
            </a:r>
            <a:r>
              <a:rPr lang="en-US" sz="2800" b="0" dirty="0">
                <a:solidFill>
                  <a:srgbClr val="D7BA7D"/>
                </a:solidFill>
                <a:effectLst/>
                <a:latin typeface="Consolas" panose="020B0609020204030204" pitchFamily="49" charset="0"/>
              </a:rPr>
              <a:t>\n</a:t>
            </a:r>
            <a:r>
              <a:rPr lang="en-US" sz="2800" b="0" dirty="0">
                <a:solidFill>
                  <a:srgbClr val="CE9178"/>
                </a:solidFill>
                <a:effectLst/>
                <a:latin typeface="Consolas" panose="020B0609020204030204" pitchFamily="49" charset="0"/>
              </a:rPr>
              <a:t>"</a:t>
            </a:r>
            <a:r>
              <a:rPr lang="en-US" sz="2800" b="0" dirty="0">
                <a:solidFill>
                  <a:srgbClr val="D4D4D4"/>
                </a:solidFill>
                <a:effectLst/>
                <a:latin typeface="Consolas" panose="020B0609020204030204" pitchFamily="49" charset="0"/>
              </a:rPr>
              <a:t>, s));</a:t>
            </a:r>
          </a:p>
          <a:p>
            <a:pPr algn="l"/>
            <a:br>
              <a:rPr lang="en-US" sz="2800" b="0" dirty="0">
                <a:solidFill>
                  <a:srgbClr val="D4D4D4"/>
                </a:solidFill>
                <a:effectLst/>
                <a:latin typeface="Consolas" panose="020B0609020204030204" pitchFamily="49" charset="0"/>
              </a:rPr>
            </a:br>
            <a:endParaRPr lang="en-US" sz="2800" b="0" dirty="0">
              <a:solidFill>
                <a:srgbClr val="D4D4D4"/>
              </a:solidFill>
              <a:effectLst/>
              <a:latin typeface="Consolas" panose="020B0609020204030204" pitchFamily="49" charset="0"/>
            </a:endParaRP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119</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Parallelism?</a:t>
            </a:r>
            <a:endParaRPr lang="en-US" dirty="0">
              <a:latin typeface="Arial" charset="0"/>
            </a:endParaRPr>
          </a:p>
        </p:txBody>
      </p:sp>
      <p:sp>
        <p:nvSpPr>
          <p:cNvPr id="9" name="Text Box 122"/>
          <p:cNvSpPr txBox="1">
            <a:spLocks noChangeArrowheads="1"/>
          </p:cNvSpPr>
          <p:nvPr/>
        </p:nvSpPr>
        <p:spPr bwMode="auto">
          <a:xfrm>
            <a:off x="1387391" y="5389941"/>
            <a:ext cx="6123792"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can turn stream into a </a:t>
            </a:r>
            <a:r>
              <a:rPr lang="en-US" sz="2800" i="1" dirty="0">
                <a:solidFill>
                  <a:schemeClr val="bg1"/>
                </a:solidFill>
                <a:latin typeface="Arial" pitchFamily="34" charset="0"/>
                <a:cs typeface="Arial" pitchFamily="34" charset="0"/>
              </a:rPr>
              <a:t>parallel</a:t>
            </a:r>
            <a:r>
              <a:rPr lang="en-US" sz="2800" dirty="0">
                <a:solidFill>
                  <a:srgbClr val="FFFF00"/>
                </a:solidFill>
                <a:latin typeface="Arial" pitchFamily="34" charset="0"/>
                <a:cs typeface="Arial" pitchFamily="34" charset="0"/>
              </a:rPr>
              <a:t> stream</a:t>
            </a:r>
          </a:p>
        </p:txBody>
      </p:sp>
      <p:sp>
        <p:nvSpPr>
          <p:cNvPr id="10" name="Rounded Rectangular Callout 9"/>
          <p:cNvSpPr/>
          <p:nvPr/>
        </p:nvSpPr>
        <p:spPr>
          <a:xfrm>
            <a:off x="1387391" y="3902044"/>
            <a:ext cx="3473617" cy="651849"/>
          </a:xfrm>
          <a:prstGeom prst="wedgeRoundRectCallout">
            <a:avLst>
              <a:gd name="adj1" fmla="val 9490"/>
              <a:gd name="adj2" fmla="val 15547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21232398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120</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Pitfalls</a:t>
            </a:r>
            <a:endParaRPr lang="en-US" dirty="0">
              <a:latin typeface="Arial" charset="0"/>
            </a:endParaRPr>
          </a:p>
        </p:txBody>
      </p:sp>
      <p:sp>
        <p:nvSpPr>
          <p:cNvPr id="75781" name="Text Box 3"/>
          <p:cNvSpPr txBox="1">
            <a:spLocks noChangeArrowheads="1"/>
          </p:cNvSpPr>
          <p:nvPr/>
        </p:nvSpPr>
        <p:spPr bwMode="auto">
          <a:xfrm>
            <a:off x="386557" y="1778436"/>
            <a:ext cx="8370887" cy="138499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add</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0</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39193050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211F5D2F-F67F-19DB-2AEE-6E4EEAB6623E}"/>
              </a:ext>
            </a:extLst>
          </p:cNvPr>
          <p:cNvSpPr txBox="1">
            <a:spLocks noChangeArrowheads="1"/>
          </p:cNvSpPr>
          <p:nvPr/>
        </p:nvSpPr>
        <p:spPr bwMode="auto">
          <a:xfrm>
            <a:off x="386557" y="1778436"/>
            <a:ext cx="8370887" cy="1384995"/>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stream</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list</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add</a:t>
            </a:r>
            <a:r>
              <a:rPr lang="en-US" sz="2800" b="0" dirty="0">
                <a:solidFill>
                  <a:srgbClr val="D4D4D4"/>
                </a:solidFill>
                <a:effectLst/>
                <a:latin typeface="Consolas" panose="020B0609020204030204" pitchFamily="49" charset="0"/>
              </a:rPr>
              <a:t>(</a:t>
            </a:r>
            <a:r>
              <a:rPr lang="en-US" sz="2800" b="0" dirty="0">
                <a:solidFill>
                  <a:srgbClr val="B5CEA8"/>
                </a:solidFill>
                <a:effectLst/>
                <a:latin typeface="Consolas" panose="020B0609020204030204" pitchFamily="49" charset="0"/>
              </a:rPr>
              <a:t>0</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a:t>
            </a:r>
          </a:p>
        </p:txBody>
      </p:sp>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121</a:t>
            </a:fld>
            <a:endParaRPr lang="en-US" sz="1400" b="0" dirty="0">
              <a:solidFill>
                <a:schemeClr val="tx1"/>
              </a:solidFill>
              <a:latin typeface="Arial" charset="0"/>
              <a:cs typeface="Arial" charset="0"/>
            </a:endParaRPr>
          </a:p>
        </p:txBody>
      </p:sp>
      <p:sp>
        <p:nvSpPr>
          <p:cNvPr id="75780" name="Rectangle 2"/>
          <p:cNvSpPr>
            <a:spLocks noGrp="1" noChangeArrowheads="1"/>
          </p:cNvSpPr>
          <p:nvPr>
            <p:ph type="title"/>
          </p:nvPr>
        </p:nvSpPr>
        <p:spPr/>
        <p:txBody>
          <a:bodyPr/>
          <a:lstStyle/>
          <a:p>
            <a:r>
              <a:rPr lang="en-US" dirty="0"/>
              <a:t>Pitfalls</a:t>
            </a:r>
            <a:endParaRPr lang="en-US" dirty="0">
              <a:latin typeface="Arial" charset="0"/>
            </a:endParaRPr>
          </a:p>
        </p:txBody>
      </p:sp>
      <p:sp>
        <p:nvSpPr>
          <p:cNvPr id="9" name="Text Box 122"/>
          <p:cNvSpPr txBox="1">
            <a:spLocks noChangeArrowheads="1"/>
          </p:cNvSpPr>
          <p:nvPr/>
        </p:nvSpPr>
        <p:spPr bwMode="auto">
          <a:xfrm>
            <a:off x="728421" y="3851005"/>
            <a:ext cx="6882012"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lambda (function) must not modify source!</a:t>
            </a:r>
          </a:p>
        </p:txBody>
      </p:sp>
      <p:sp>
        <p:nvSpPr>
          <p:cNvPr id="10" name="Rounded Rectangular Callout 9"/>
          <p:cNvSpPr/>
          <p:nvPr/>
        </p:nvSpPr>
        <p:spPr>
          <a:xfrm>
            <a:off x="1688416" y="2169006"/>
            <a:ext cx="2603718" cy="542335"/>
          </a:xfrm>
          <a:prstGeom prst="wedgeRoundRectCallout">
            <a:avLst>
              <a:gd name="adj1" fmla="val 10085"/>
              <a:gd name="adj2" fmla="val 22977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
        <p:nvSpPr>
          <p:cNvPr id="11" name="Rounded Rectangular Callout 10"/>
          <p:cNvSpPr/>
          <p:nvPr/>
        </p:nvSpPr>
        <p:spPr>
          <a:xfrm>
            <a:off x="268862" y="1752600"/>
            <a:ext cx="1301859" cy="542335"/>
          </a:xfrm>
          <a:prstGeom prst="wedgeRoundRectCallout">
            <a:avLst>
              <a:gd name="adj1" fmla="val 21395"/>
              <a:gd name="adj2" fmla="val 286931"/>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0000"/>
              </a:solidFill>
              <a:latin typeface="Arial" pitchFamily="34" charset="0"/>
            </a:endParaRPr>
          </a:p>
        </p:txBody>
      </p:sp>
    </p:spTree>
    <p:extLst>
      <p:ext uri="{BB962C8B-B14F-4D97-AF65-F5344CB8AC3E}">
        <p14:creationId xmlns:p14="http://schemas.microsoft.com/office/powerpoint/2010/main" val="9879267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chemeClr val="tx1"/>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chemeClr val="tx1"/>
                </a:solidFill>
                <a:latin typeface="Arial" charset="0"/>
                <a:cs typeface="Arial" charset="0"/>
              </a:rPr>
              <a:pPr/>
              <a:t>122</a:t>
            </a:fld>
            <a:endParaRPr lang="en-US" sz="1400" b="0" dirty="0">
              <a:solidFill>
                <a:schemeClr val="tx1"/>
              </a:solidFill>
              <a:latin typeface="Arial" charset="0"/>
              <a:cs typeface="Arial" charset="0"/>
            </a:endParaRPr>
          </a:p>
        </p:txBody>
      </p:sp>
      <p:pic>
        <p:nvPicPr>
          <p:cNvPr id="75779" name="Picture 10" descr="mag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2"/>
          <p:cNvSpPr>
            <a:spLocks noGrp="1" noChangeArrowheads="1"/>
          </p:cNvSpPr>
          <p:nvPr>
            <p:ph type="title"/>
          </p:nvPr>
        </p:nvSpPr>
        <p:spPr/>
        <p:txBody>
          <a:bodyPr/>
          <a:lstStyle/>
          <a:p>
            <a:r>
              <a:rPr lang="en-US" dirty="0"/>
              <a:t>Pitfalls</a:t>
            </a:r>
            <a:endParaRPr lang="en-US" dirty="0">
              <a:latin typeface="Arial" charset="0"/>
            </a:endParaRPr>
          </a:p>
        </p:txBody>
      </p:sp>
      <p:sp>
        <p:nvSpPr>
          <p:cNvPr id="75781" name="Text Box 3"/>
          <p:cNvSpPr txBox="1">
            <a:spLocks noChangeArrowheads="1"/>
          </p:cNvSpPr>
          <p:nvPr/>
        </p:nvSpPr>
        <p:spPr bwMode="auto">
          <a:xfrm>
            <a:off x="386557" y="1778436"/>
            <a:ext cx="8370887" cy="2246769"/>
          </a:xfrm>
          <a:prstGeom prst="rect">
            <a:avLst/>
          </a:prstGeom>
          <a:solidFill>
            <a:schemeClr val="tx1"/>
          </a:solidFill>
          <a:ln>
            <a:noFill/>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l"/>
            <a:r>
              <a:rPr lang="en-US" sz="2800" b="0" dirty="0">
                <a:solidFill>
                  <a:srgbClr val="9CDCFE"/>
                </a:solidFill>
                <a:effectLst/>
                <a:latin typeface="Consolas" panose="020B0609020204030204" pitchFamily="49" charset="0"/>
              </a:rPr>
              <a:t>source</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parallelStream</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forEach</a:t>
            </a:r>
            <a:r>
              <a:rPr lang="en-US" sz="2800" b="0" dirty="0">
                <a:solidFill>
                  <a:srgbClr val="D4D4D4"/>
                </a:solidFill>
                <a:effectLst/>
                <a:latin typeface="Consolas" panose="020B0609020204030204" pitchFamily="49" charset="0"/>
              </a:rPr>
              <a:t>(</a:t>
            </a:r>
          </a:p>
          <a:p>
            <a:pPr algn="l"/>
            <a:r>
              <a:rPr lang="en-US" sz="2800" b="0" dirty="0">
                <a:solidFill>
                  <a:srgbClr val="D4D4D4"/>
                </a:solidFill>
                <a:effectLst/>
                <a:latin typeface="Consolas" panose="020B0609020204030204" pitchFamily="49" charset="0"/>
              </a:rPr>
              <a:t>    s </a:t>
            </a:r>
            <a:r>
              <a:rPr lang="en-US" sz="2800" b="0" dirty="0">
                <a:solidFill>
                  <a:srgbClr val="569CD6"/>
                </a:solidFill>
                <a:effectLst/>
                <a:latin typeface="Consolas" panose="020B0609020204030204" pitchFamily="49" charset="0"/>
              </a:rPr>
              <a:t>-&gt;</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target</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add</a:t>
            </a:r>
            <a:r>
              <a:rPr lang="en-US" sz="2800" b="0" dirty="0">
                <a:solidFill>
                  <a:srgbClr val="D4D4D4"/>
                </a:solidFill>
                <a:effectLst/>
                <a:latin typeface="Consolas" panose="020B0609020204030204" pitchFamily="49" charset="0"/>
              </a:rPr>
              <a:t>(s));</a:t>
            </a:r>
          </a:p>
          <a:p>
            <a:pPr algn="l"/>
            <a:br>
              <a:rPr lang="en-US" sz="2800" b="0" dirty="0">
                <a:solidFill>
                  <a:srgbClr val="D4D4D4"/>
                </a:solidFill>
                <a:effectLst/>
                <a:latin typeface="Consolas" panose="020B0609020204030204" pitchFamily="49" charset="0"/>
              </a:rPr>
            </a:br>
            <a:endParaRPr lang="en-US" sz="2800" b="0" dirty="0">
              <a:solidFill>
                <a:srgbClr val="D4D4D4"/>
              </a:solidFill>
              <a:effectLst/>
              <a:latin typeface="Consolas" panose="020B0609020204030204" pitchFamily="49" charset="0"/>
            </a:endParaRPr>
          </a:p>
        </p:txBody>
      </p:sp>
      <p:sp>
        <p:nvSpPr>
          <p:cNvPr id="7" name="Text Box 122"/>
          <p:cNvSpPr txBox="1">
            <a:spLocks noChangeArrowheads="1"/>
          </p:cNvSpPr>
          <p:nvPr/>
        </p:nvSpPr>
        <p:spPr bwMode="auto">
          <a:xfrm>
            <a:off x="1733838" y="4250486"/>
            <a:ext cx="6643165" cy="523220"/>
          </a:xfrm>
          <a:prstGeom prst="rect">
            <a:avLst/>
          </a:prstGeom>
          <a:solidFill>
            <a:schemeClr val="tx1"/>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Throw exception if target not thread-safe</a:t>
            </a:r>
          </a:p>
        </p:txBody>
      </p:sp>
      <p:sp>
        <p:nvSpPr>
          <p:cNvPr id="8" name="Rounded Rectangular Callout 7"/>
          <p:cNvSpPr/>
          <p:nvPr/>
        </p:nvSpPr>
        <p:spPr>
          <a:xfrm>
            <a:off x="2240655" y="2621113"/>
            <a:ext cx="2774197" cy="542335"/>
          </a:xfrm>
          <a:prstGeom prst="wedgeRoundRectCallout">
            <a:avLst>
              <a:gd name="adj1" fmla="val 10085"/>
              <a:gd name="adj2" fmla="val 22977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a:pPr>
            <a:endParaRPr lang="en-US" sz="2000" dirty="0">
              <a:solidFill>
                <a:srgbClr val="FFFF00"/>
              </a:solidFill>
              <a:latin typeface="Arial" pitchFamily="34" charset="0"/>
            </a:endParaRPr>
          </a:p>
        </p:txBody>
      </p:sp>
      <p:sp>
        <p:nvSpPr>
          <p:cNvPr id="9" name="Text Box 122"/>
          <p:cNvSpPr txBox="1">
            <a:spLocks noChangeArrowheads="1"/>
          </p:cNvSpPr>
          <p:nvPr/>
        </p:nvSpPr>
        <p:spPr bwMode="auto">
          <a:xfrm>
            <a:off x="1733838" y="5125033"/>
            <a:ext cx="5327099" cy="523220"/>
          </a:xfrm>
          <a:prstGeom prst="rect">
            <a:avLst/>
          </a:prstGeom>
          <a:solidFill>
            <a:schemeClr val="tx1"/>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order added is non-deterministic</a:t>
            </a:r>
          </a:p>
        </p:txBody>
      </p:sp>
    </p:spTree>
    <p:extLst>
      <p:ext uri="{BB962C8B-B14F-4D97-AF65-F5344CB8AC3E}">
        <p14:creationId xmlns:p14="http://schemas.microsoft.com/office/powerpoint/2010/main" val="24014196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Footer Placeholder 2"/>
          <p:cNvSpPr>
            <a:spLocks noGrp="1"/>
          </p:cNvSpPr>
          <p:nvPr>
            <p:ph type="ftr" sz="quarter" idx="10"/>
          </p:nvPr>
        </p:nvSpPr>
        <p:spPr/>
        <p:txBody>
          <a:bodyPr/>
          <a:lstStyle/>
          <a:p>
            <a:pPr>
              <a:defRPr/>
            </a:pPr>
            <a:r>
              <a:rPr lang="en-US" dirty="0"/>
              <a:t>Art of Multiprocessor Programming</a:t>
            </a:r>
          </a:p>
        </p:txBody>
      </p:sp>
      <p:sp>
        <p:nvSpPr>
          <p:cNvPr id="4" name="Slide Number Placeholder 3"/>
          <p:cNvSpPr>
            <a:spLocks noGrp="1"/>
          </p:cNvSpPr>
          <p:nvPr>
            <p:ph type="sldNum" sz="quarter" idx="11"/>
          </p:nvPr>
        </p:nvSpPr>
        <p:spPr/>
        <p:txBody>
          <a:bodyPr/>
          <a:lstStyle/>
          <a:p>
            <a:pPr>
              <a:defRPr/>
            </a:pPr>
            <a:fld id="{18CBB5C5-533C-4EDE-9E0D-BB81AB6D4DDA}" type="slidenum">
              <a:rPr lang="x-none" smtClean="0"/>
              <a:pPr>
                <a:defRPr/>
              </a:pPr>
              <a:t>123</a:t>
            </a:fld>
            <a:endParaRPr lang="en-US" dirty="0"/>
          </a:p>
        </p:txBody>
      </p:sp>
      <p:sp>
        <p:nvSpPr>
          <p:cNvPr id="5" name="Text Box 122"/>
          <p:cNvSpPr txBox="1">
            <a:spLocks noChangeArrowheads="1"/>
          </p:cNvSpPr>
          <p:nvPr/>
        </p:nvSpPr>
        <p:spPr bwMode="auto">
          <a:xfrm>
            <a:off x="1619722" y="1971621"/>
            <a:ext cx="2823209" cy="523220"/>
          </a:xfrm>
          <a:prstGeom prst="rect">
            <a:avLst/>
          </a:prstGeom>
          <a:solidFill>
            <a:schemeClr val="tx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Streams support</a:t>
            </a:r>
          </a:p>
        </p:txBody>
      </p:sp>
      <p:sp>
        <p:nvSpPr>
          <p:cNvPr id="6" name="Text Box 122"/>
          <p:cNvSpPr txBox="1">
            <a:spLocks noChangeArrowheads="1"/>
          </p:cNvSpPr>
          <p:nvPr/>
        </p:nvSpPr>
        <p:spPr bwMode="auto">
          <a:xfrm>
            <a:off x="2330061" y="3069418"/>
            <a:ext cx="3946914" cy="523220"/>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functional programming</a:t>
            </a:r>
          </a:p>
        </p:txBody>
      </p:sp>
      <p:sp>
        <p:nvSpPr>
          <p:cNvPr id="7" name="Text Box 122"/>
          <p:cNvSpPr txBox="1">
            <a:spLocks noChangeArrowheads="1"/>
          </p:cNvSpPr>
          <p:nvPr/>
        </p:nvSpPr>
        <p:spPr bwMode="auto">
          <a:xfrm>
            <a:off x="2330061" y="4167215"/>
            <a:ext cx="2706190" cy="523220"/>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data parallelism</a:t>
            </a:r>
          </a:p>
        </p:txBody>
      </p:sp>
      <p:sp>
        <p:nvSpPr>
          <p:cNvPr id="8" name="Text Box 122"/>
          <p:cNvSpPr txBox="1">
            <a:spLocks noChangeArrowheads="1"/>
          </p:cNvSpPr>
          <p:nvPr/>
        </p:nvSpPr>
        <p:spPr bwMode="auto">
          <a:xfrm>
            <a:off x="2330061" y="5265012"/>
            <a:ext cx="3744936" cy="523220"/>
          </a:xfrm>
          <a:prstGeom prst="rect">
            <a:avLst/>
          </a:prstGeom>
          <a:solidFill>
            <a:schemeClr val="tx1">
              <a:alpha val="89999"/>
            </a:schemeClr>
          </a:solidFill>
          <a:ln w="38100" algn="ctr">
            <a:solidFill>
              <a:schemeClr val="accent1">
                <a:lumMod val="60000"/>
                <a:lumOff val="40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a:solidFill>
                  <a:srgbClr val="FFFF00"/>
                </a:solidFill>
                <a:latin typeface="Arial" pitchFamily="34" charset="0"/>
                <a:cs typeface="Arial" pitchFamily="34" charset="0"/>
              </a:rPr>
              <a:t>compiler optimizations</a:t>
            </a:r>
          </a:p>
        </p:txBody>
      </p:sp>
    </p:spTree>
    <p:extLst>
      <p:ext uri="{BB962C8B-B14F-4D97-AF65-F5344CB8AC3E}">
        <p14:creationId xmlns:p14="http://schemas.microsoft.com/office/powerpoint/2010/main" val="33075167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1"/>
          <p:cNvSpPr>
            <a:spLocks noGrp="1"/>
          </p:cNvSpPr>
          <p:nvPr>
            <p:ph type="ftr" sz="quarter" idx="10"/>
          </p:nvPr>
        </p:nvSpPr>
        <p:spPr>
          <a:noFill/>
        </p:spPr>
        <p:txBody>
          <a:bodyPr/>
          <a:lstStyle/>
          <a:p>
            <a:r>
              <a:rPr lang="en-US" dirty="0"/>
              <a:t>Art of Multiprocessor Programming</a:t>
            </a:r>
          </a:p>
        </p:txBody>
      </p:sp>
      <p:sp>
        <p:nvSpPr>
          <p:cNvPr id="65539" name="Slide Number Placeholder 2"/>
          <p:cNvSpPr>
            <a:spLocks noGrp="1"/>
          </p:cNvSpPr>
          <p:nvPr>
            <p:ph type="sldNum" sz="quarter" idx="11"/>
          </p:nvPr>
        </p:nvSpPr>
        <p:spPr>
          <a:noFill/>
        </p:spPr>
        <p:txBody>
          <a:bodyPr/>
          <a:lstStyle/>
          <a:p>
            <a:fld id="{A7CD0C61-3C30-45F8-9168-121A739C45EA}" type="slidenum">
              <a:rPr lang="ar-SA" smtClean="0"/>
              <a:pPr/>
              <a:t>124</a:t>
            </a:fld>
            <a:endParaRPr lang="en-US" dirty="0"/>
          </a:p>
        </p:txBody>
      </p:sp>
      <p:sp>
        <p:nvSpPr>
          <p:cNvPr id="65540" name="Rectangle 2"/>
          <p:cNvSpPr>
            <a:spLocks noChangeArrowheads="1"/>
          </p:cNvSpPr>
          <p:nvPr/>
        </p:nvSpPr>
        <p:spPr bwMode="auto">
          <a:xfrm>
            <a:off x="0" y="-6439"/>
            <a:ext cx="9144000" cy="1200329"/>
          </a:xfrm>
          <a:prstGeom prst="rect">
            <a:avLst/>
          </a:prstGeom>
          <a:noFill/>
          <a:ln w="9525">
            <a:noFill/>
            <a:miter lim="800000"/>
            <a:headEnd/>
            <a:tailEnd/>
          </a:ln>
        </p:spPr>
        <p:txBody>
          <a:bodyPr anchor="ctr">
            <a:spAutoFit/>
          </a:bodyPr>
          <a:lstStyle/>
          <a:p>
            <a:r>
              <a:rPr lang="en-US" sz="2400" b="0" dirty="0">
                <a:solidFill>
                  <a:schemeClr val="tx1"/>
                </a:solidFill>
                <a:latin typeface="Arial" pitchFamily="34" charset="0"/>
                <a:hlinkClick r:id="rId3"/>
              </a:rPr>
              <a:t>  </a:t>
            </a:r>
            <a:r>
              <a:rPr lang="en-US" sz="1800" b="0" dirty="0">
                <a:solidFill>
                  <a:schemeClr val="tx1"/>
                </a:solidFill>
                <a:latin typeface="Arial" pitchFamily="34" charset="0"/>
              </a:rPr>
              <a:t> </a:t>
            </a:r>
            <a:r>
              <a:rPr lang="en-US" sz="2400" b="0" dirty="0">
                <a:solidFill>
                  <a:schemeClr val="tx1"/>
                </a:solidFill>
                <a:latin typeface="Arial" pitchFamily="34" charset="0"/>
              </a:rPr>
              <a:t>        </a:t>
            </a:r>
            <a:br>
              <a:rPr lang="en-US" sz="2400" b="0" dirty="0">
                <a:solidFill>
                  <a:schemeClr val="tx1"/>
                </a:solidFill>
                <a:latin typeface="Arial" pitchFamily="34" charset="0"/>
              </a:rPr>
            </a:br>
            <a:r>
              <a:rPr lang="en-US" sz="2400" b="0" dirty="0">
                <a:solidFill>
                  <a:schemeClr val="tx1"/>
                </a:solidFill>
                <a:latin typeface="Arial" pitchFamily="34" charset="0"/>
              </a:rPr>
              <a:t>This work is licensed under a </a:t>
            </a:r>
            <a:r>
              <a:rPr lang="en-US" sz="2400" b="0" dirty="0">
                <a:solidFill>
                  <a:srgbClr val="FF0066"/>
                </a:solidFill>
                <a:latin typeface="Arial" pitchFamily="34" charset="0"/>
                <a:hlinkClick r:id="rId3"/>
              </a:rPr>
              <a:t>Creative Commons Attribution-ShareAlike 2.5 License</a:t>
            </a:r>
            <a:r>
              <a:rPr lang="en-US" sz="2400" b="0" dirty="0">
                <a:solidFill>
                  <a:srgbClr val="FF0066"/>
                </a:solidFill>
                <a:latin typeface="Arial" pitchFamily="34" charset="0"/>
              </a:rPr>
              <a:t>. </a:t>
            </a:r>
          </a:p>
        </p:txBody>
      </p:sp>
      <p:pic>
        <p:nvPicPr>
          <p:cNvPr id="65541"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65542" name="Rectangle 4"/>
          <p:cNvSpPr>
            <a:spLocks noChangeArrowheads="1"/>
          </p:cNvSpPr>
          <p:nvPr/>
        </p:nvSpPr>
        <p:spPr bwMode="auto">
          <a:xfrm>
            <a:off x="684213" y="1341438"/>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dirty="0">
                <a:solidFill>
                  <a:srgbClr val="FFFF00"/>
                </a:solidFill>
                <a:latin typeface="Lucida Sans" pitchFamily="34" charset="0"/>
              </a:rPr>
              <a:t>You are free</a:t>
            </a:r>
            <a:r>
              <a:rPr lang="en-US" sz="1800" b="0" dirty="0">
                <a:solidFill>
                  <a:srgbClr val="FFFF00"/>
                </a:solidFill>
                <a:latin typeface="Lucida Sans" pitchFamily="34" charset="0"/>
              </a:rPr>
              <a:t>:</a:t>
            </a:r>
          </a:p>
          <a:p>
            <a:pPr marL="742950" lvl="1" indent="-285750" algn="l">
              <a:lnSpc>
                <a:spcPct val="80000"/>
              </a:lnSpc>
              <a:spcBef>
                <a:spcPct val="20000"/>
              </a:spcBef>
              <a:buFontTx/>
              <a:buChar char="–"/>
            </a:pPr>
            <a:r>
              <a:rPr lang="en-US" sz="1800" dirty="0">
                <a:solidFill>
                  <a:srgbClr val="FFFF00"/>
                </a:solidFill>
                <a:latin typeface="Lucida Sans" pitchFamily="34" charset="0"/>
              </a:rPr>
              <a:t>to Share</a:t>
            </a:r>
            <a:r>
              <a:rPr lang="en-US" sz="1800" b="0" dirty="0">
                <a:solidFill>
                  <a:srgbClr val="FFFF00"/>
                </a:solidFill>
                <a:latin typeface="Lucida Sans" pitchFamily="34" charset="0"/>
              </a:rPr>
              <a:t> — to copy, distribute and transmit the work </a:t>
            </a:r>
          </a:p>
          <a:p>
            <a:pPr marL="742950" lvl="1" indent="-285750" algn="l">
              <a:lnSpc>
                <a:spcPct val="80000"/>
              </a:lnSpc>
              <a:spcBef>
                <a:spcPct val="20000"/>
              </a:spcBef>
              <a:buFontTx/>
              <a:buChar char="–"/>
            </a:pPr>
            <a:r>
              <a:rPr lang="en-US" sz="1800" dirty="0">
                <a:solidFill>
                  <a:srgbClr val="FFFF00"/>
                </a:solidFill>
                <a:latin typeface="Lucida Sans" pitchFamily="34" charset="0"/>
              </a:rPr>
              <a:t>to Remix</a:t>
            </a:r>
            <a:r>
              <a:rPr lang="en-US" sz="1800" b="0" dirty="0">
                <a:solidFill>
                  <a:srgbClr val="FFFF00"/>
                </a:solidFill>
                <a:latin typeface="Lucida Sans" pitchFamily="34" charset="0"/>
              </a:rPr>
              <a:t> — to adapt the work </a:t>
            </a:r>
          </a:p>
          <a:p>
            <a:pPr marL="342900" indent="-342900" algn="l">
              <a:lnSpc>
                <a:spcPct val="80000"/>
              </a:lnSpc>
              <a:spcBef>
                <a:spcPct val="20000"/>
              </a:spcBef>
              <a:buFontTx/>
              <a:buChar char="•"/>
            </a:pPr>
            <a:r>
              <a:rPr lang="en-US" sz="1800" dirty="0">
                <a:solidFill>
                  <a:srgbClr val="FFFF00"/>
                </a:solidFill>
                <a:latin typeface="Lucida Sans" pitchFamily="34" charset="0"/>
              </a:rPr>
              <a:t>Under the following conditions</a:t>
            </a:r>
            <a:r>
              <a:rPr lang="en-US" sz="1800" b="0" dirty="0">
                <a:solidFill>
                  <a:srgbClr val="FFFF00"/>
                </a:solidFill>
                <a:latin typeface="Lucida Sans" pitchFamily="34" charset="0"/>
              </a:rPr>
              <a:t>:</a:t>
            </a:r>
          </a:p>
          <a:p>
            <a:pPr marL="742950" lvl="1" indent="-285750" algn="l">
              <a:lnSpc>
                <a:spcPct val="80000"/>
              </a:lnSpc>
              <a:spcBef>
                <a:spcPct val="20000"/>
              </a:spcBef>
              <a:buFontTx/>
              <a:buChar char="–"/>
            </a:pPr>
            <a:r>
              <a:rPr lang="en-US" sz="1800" dirty="0">
                <a:solidFill>
                  <a:srgbClr val="FFFF00"/>
                </a:solidFill>
                <a:latin typeface="Lucida Sans" pitchFamily="34" charset="0"/>
              </a:rPr>
              <a:t>Attribution</a:t>
            </a:r>
            <a:r>
              <a:rPr lang="en-US" sz="1800" b="0" dirty="0">
                <a:solidFill>
                  <a:srgbClr val="FFFF00"/>
                </a:solidFill>
                <a:latin typeface="Lucida Sans"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800" dirty="0">
                <a:solidFill>
                  <a:srgbClr val="FFFF00"/>
                </a:solidFill>
                <a:latin typeface="Lucida Sans" pitchFamily="34" charset="0"/>
              </a:rPr>
              <a:t>Share Alike</a:t>
            </a:r>
            <a:r>
              <a:rPr lang="en-US" sz="1800" b="0" dirty="0">
                <a:solidFill>
                  <a:srgbClr val="FFFF00"/>
                </a:solidFill>
                <a:latin typeface="Lucida Sans"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b="0" dirty="0">
                <a:solidFill>
                  <a:srgbClr val="FFFF00"/>
                </a:solidFill>
                <a:latin typeface="Lucida Sans"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800" b="0" dirty="0">
                <a:solidFill>
                  <a:srgbClr val="FFFF00"/>
                </a:solidFill>
                <a:latin typeface="Lucida Sans" pitchFamily="34" charset="0"/>
              </a:rPr>
              <a:t>http://creativecommons.org/licenses/by-sa/3.0/. </a:t>
            </a:r>
          </a:p>
          <a:p>
            <a:pPr marL="342900" indent="-342900" algn="l">
              <a:lnSpc>
                <a:spcPct val="80000"/>
              </a:lnSpc>
              <a:spcBef>
                <a:spcPct val="20000"/>
              </a:spcBef>
              <a:buFontTx/>
              <a:buChar char="•"/>
            </a:pPr>
            <a:r>
              <a:rPr lang="en-US" sz="1800" b="0" dirty="0">
                <a:solidFill>
                  <a:srgbClr val="FFFF00"/>
                </a:solidFill>
                <a:latin typeface="Lucida Sans"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b="0" dirty="0">
                <a:solidFill>
                  <a:srgbClr val="FFFF00"/>
                </a:solidFill>
                <a:latin typeface="Lucida Sans" pitchFamily="34" charset="0"/>
              </a:rPr>
              <a:t>Nothing in this license impairs or restricts the author's moral rights. </a:t>
            </a:r>
          </a:p>
          <a:p>
            <a:pPr marL="342900" indent="-342900" algn="l">
              <a:lnSpc>
                <a:spcPct val="80000"/>
              </a:lnSpc>
              <a:spcBef>
                <a:spcPct val="20000"/>
              </a:spcBef>
              <a:buFontTx/>
              <a:buChar char="•"/>
            </a:pPr>
            <a:endParaRPr lang="en-US" sz="1800" b="0" dirty="0">
              <a:solidFill>
                <a:srgbClr val="FFFF00"/>
              </a:solidFill>
              <a:latin typeface="Lucida Sans"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IRSTMPH@ELBTUPUFUVWZY5H8" val="4330"/>
  <p:tag name="DEFAULTDISPLAYSOURCE" val="\documentclass{article}\pagestyle{empty}&#10;\begin{document}&#10;&#10;\end{document}&#10;"/>
  <p:tag name="EMBEDFONTS" val="1"/>
</p:tagLst>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sz="2800" b="0" i="0" u="none" strike="noStrike" cap="none" normalizeH="0" baseline="0" dirty="0" smtClean="0">
            <a:ln>
              <a:noFill/>
            </a:ln>
            <a:solidFill>
              <a:srgbClr val="0000FF"/>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lnDef>
    <a:txDef>
      <a:spPr bwMode="auto">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a:spPr>
      <a:bodyPr wrap="none">
        <a:spAutoFit/>
      </a:bodyPr>
      <a:lstStyle>
        <a:defPPr algn="l">
          <a:defRPr sz="2800" dirty="0" smtClean="0">
            <a:latin typeface="Arial" pitchFamily="34" charset="0"/>
            <a:cs typeface="Arial"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18700</TotalTime>
  <Words>7994</Words>
  <Application>Microsoft Office PowerPoint</Application>
  <PresentationFormat>Overhead</PresentationFormat>
  <Paragraphs>1578</Paragraphs>
  <Slides>124</Slides>
  <Notes>87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124</vt:i4>
      </vt:variant>
    </vt:vector>
  </HeadingPairs>
  <TitlesOfParts>
    <vt:vector size="132" baseType="lpstr">
      <vt:lpstr>Comic Sans MS</vt:lpstr>
      <vt:lpstr>Consolas</vt:lpstr>
      <vt:lpstr>Arial</vt:lpstr>
      <vt:lpstr>Marlett</vt:lpstr>
      <vt:lpstr>Lucida Sans</vt:lpstr>
      <vt:lpstr>cmsy10</vt:lpstr>
      <vt:lpstr>Symbol</vt:lpstr>
      <vt:lpstr>Blank Presentation</vt:lpstr>
      <vt:lpstr>PowerPoint Presentation</vt:lpstr>
      <vt:lpstr>Ever Wonder …</vt:lpstr>
      <vt:lpstr>Let’s Ask Google Ngram!</vt:lpstr>
      <vt:lpstr>Let’s Ask Google Ngram!</vt:lpstr>
      <vt:lpstr>Let’s Ask Google Ngram!</vt:lpstr>
      <vt:lpstr>Let’s Ask Google Ngram!</vt:lpstr>
      <vt:lpstr>WordCount</vt:lpstr>
      <vt:lpstr>MapReduce</vt:lpstr>
      <vt:lpstr>Map Phase</vt:lpstr>
      <vt:lpstr>Map Phase</vt:lpstr>
      <vt:lpstr>Mapper Class</vt:lpstr>
      <vt:lpstr>Mapper Class</vt:lpstr>
      <vt:lpstr>Mapper Class</vt:lpstr>
      <vt:lpstr>Mapper Class</vt:lpstr>
      <vt:lpstr>Mapper Class</vt:lpstr>
      <vt:lpstr>Mapper Class</vt:lpstr>
      <vt:lpstr>Mapper Class</vt:lpstr>
      <vt:lpstr>WordCount Mapper</vt:lpstr>
      <vt:lpstr>WordCount Mapper</vt:lpstr>
      <vt:lpstr>WordCount Mapper</vt:lpstr>
      <vt:lpstr>WordCount Mapper</vt:lpstr>
      <vt:lpstr>WordCount Mapper</vt:lpstr>
      <vt:lpstr>WordCount Mapper</vt:lpstr>
      <vt:lpstr>WordCount Mapper</vt:lpstr>
      <vt:lpstr>WordCount Mapper</vt:lpstr>
      <vt:lpstr>WordCount Mapper</vt:lpstr>
      <vt:lpstr>WordCount Mapper</vt:lpstr>
      <vt:lpstr>Reduce Phase</vt:lpstr>
      <vt:lpstr>Reduce Phase</vt:lpstr>
      <vt:lpstr>Reducer Class</vt:lpstr>
      <vt:lpstr>Reducer Class</vt:lpstr>
      <vt:lpstr>Reducer Class</vt:lpstr>
      <vt:lpstr>Reducer Class</vt:lpstr>
      <vt:lpstr>WordCount</vt:lpstr>
      <vt:lpstr>Document Fingerprint</vt:lpstr>
      <vt:lpstr>Clustering</vt:lpstr>
      <vt:lpstr>k-means</vt:lpstr>
      <vt:lpstr>MapReduce</vt:lpstr>
      <vt:lpstr>k-means</vt:lpstr>
      <vt:lpstr>Reduce Phase</vt:lpstr>
      <vt:lpstr>Mappers</vt:lpstr>
      <vt:lpstr>Mappers</vt:lpstr>
      <vt:lpstr>Mappers</vt:lpstr>
      <vt:lpstr>Back at the Reducer</vt:lpstr>
      <vt:lpstr>Back at the Reducer</vt:lpstr>
      <vt:lpstr>Once is Not Enough</vt:lpstr>
      <vt:lpstr>To Recaptulate</vt:lpstr>
      <vt:lpstr>PowerPoint Presentation</vt:lpstr>
      <vt:lpstr>Map Function</vt:lpstr>
      <vt:lpstr>Reduce Function</vt:lpstr>
      <vt:lpstr>Example</vt:lpstr>
      <vt:lpstr>Example</vt:lpstr>
      <vt:lpstr>Example</vt:lpstr>
      <vt:lpstr>Other Examples</vt:lpstr>
      <vt:lpstr>PowerPoint Presentation</vt:lpstr>
      <vt:lpstr>PowerPoint Presentation</vt:lpstr>
      <vt:lpstr>Costs</vt:lpstr>
      <vt:lpstr>Part Two</vt:lpstr>
      <vt:lpstr>Streams</vt:lpstr>
      <vt:lpstr>Streams</vt:lpstr>
      <vt:lpstr>Streams</vt:lpstr>
      <vt:lpstr>Functional Programming</vt:lpstr>
      <vt:lpstr>Oh, Really?</vt:lpstr>
      <vt:lpstr>Haiku</vt:lpstr>
      <vt:lpstr>Karate</vt:lpstr>
      <vt:lpstr>Jim Morris’s Question</vt:lpstr>
      <vt:lpstr>Laziness</vt:lpstr>
      <vt:lpstr>Laziness</vt:lpstr>
      <vt:lpstr>Laziness</vt:lpstr>
      <vt:lpstr>Laziness</vt:lpstr>
      <vt:lpstr>Unbounded Random Stream</vt:lpstr>
      <vt:lpstr>Unbounded Random Stream</vt:lpstr>
      <vt:lpstr>Random Stream</vt:lpstr>
      <vt:lpstr>Random Stream</vt:lpstr>
      <vt:lpstr>WordCount</vt:lpstr>
      <vt:lpstr>WordCount</vt:lpstr>
      <vt:lpstr>WordCount</vt:lpstr>
      <vt:lpstr>WordCount</vt:lpstr>
      <vt:lpstr>WordCount</vt:lpstr>
      <vt:lpstr>WordCount</vt:lpstr>
      <vt:lpstr>WordCount</vt:lpstr>
      <vt:lpstr>WordCount</vt:lpstr>
      <vt:lpstr>WordCount</vt:lpstr>
      <vt:lpstr>WordCount</vt:lpstr>
      <vt:lpstr>WordCount</vt:lpstr>
      <vt:lpstr>WordCount</vt:lpstr>
      <vt:lpstr>WordCount</vt:lpstr>
      <vt:lpstr>WordCount</vt:lpstr>
      <vt:lpstr>WordCount</vt:lpstr>
      <vt:lpstr>WordCount</vt:lpstr>
      <vt:lpstr>k-Means</vt:lpstr>
      <vt:lpstr>k-Means</vt:lpstr>
      <vt:lpstr>Barycenter</vt:lpstr>
      <vt:lpstr>Stream Barycenter</vt:lpstr>
      <vt:lpstr>Stream Barycenter</vt:lpstr>
      <vt:lpstr>Stream Barycenter</vt:lpstr>
      <vt:lpstr>Reduce</vt:lpstr>
      <vt:lpstr>k-Means</vt:lpstr>
      <vt:lpstr>k-Means</vt:lpstr>
      <vt:lpstr>k-Means</vt:lpstr>
      <vt:lpstr>k-Means</vt:lpstr>
      <vt:lpstr>k-Means</vt:lpstr>
      <vt:lpstr>k-Means</vt:lpstr>
      <vt:lpstr>Compute New Clusters</vt:lpstr>
      <vt:lpstr>Compute New Clusters</vt:lpstr>
      <vt:lpstr>k-Means Con’t</vt:lpstr>
      <vt:lpstr>k-Means Con’t</vt:lpstr>
      <vt:lpstr>k-Means Con’t</vt:lpstr>
      <vt:lpstr>k-Means Con’t</vt:lpstr>
      <vt:lpstr>k-Means Con’t</vt:lpstr>
      <vt:lpstr>k-Means Con’t</vt:lpstr>
      <vt:lpstr>Functional k-Means</vt:lpstr>
      <vt:lpstr>Parallelism?</vt:lpstr>
      <vt:lpstr>Parallelism?</vt:lpstr>
      <vt:lpstr>Parallelism?</vt:lpstr>
      <vt:lpstr>Parallelism?</vt:lpstr>
      <vt:lpstr>Parallelism?</vt:lpstr>
      <vt:lpstr>Parallelism?</vt:lpstr>
      <vt:lpstr>Parallelism?</vt:lpstr>
      <vt:lpstr>Pitfalls</vt:lpstr>
      <vt:lpstr>Pitfalls</vt:lpstr>
      <vt:lpstr>Pitfalls</vt:lpstr>
      <vt:lpstr>Conclusions</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 and Nir Shavit</dc:creator>
  <cp:lastModifiedBy>Maurice Herlih</cp:lastModifiedBy>
  <cp:revision>1093</cp:revision>
  <cp:lastPrinted>1999-05-13T01:42:18Z</cp:lastPrinted>
  <dcterms:created xsi:type="dcterms:W3CDTF">1999-05-12T13:47:53Z</dcterms:created>
  <dcterms:modified xsi:type="dcterms:W3CDTF">2024-12-05T15:15:37Z</dcterms:modified>
</cp:coreProperties>
</file>